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63" r:id="rId2"/>
    <p:sldId id="276" r:id="rId3"/>
    <p:sldId id="264" r:id="rId4"/>
    <p:sldId id="265" r:id="rId5"/>
    <p:sldId id="285" r:id="rId6"/>
    <p:sldId id="262" r:id="rId7"/>
    <p:sldId id="267" r:id="rId8"/>
    <p:sldId id="286" r:id="rId9"/>
    <p:sldId id="287" r:id="rId10"/>
    <p:sldId id="288" r:id="rId11"/>
    <p:sldId id="289" r:id="rId12"/>
    <p:sldId id="290" r:id="rId13"/>
    <p:sldId id="292" r:id="rId14"/>
    <p:sldId id="291" r:id="rId15"/>
    <p:sldId id="294" r:id="rId16"/>
    <p:sldId id="293" r:id="rId17"/>
    <p:sldId id="268" r:id="rId18"/>
    <p:sldId id="295" r:id="rId19"/>
    <p:sldId id="274" r:id="rId20"/>
  </p:sldIdLst>
  <p:sldSz cx="11520488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 userDrawn="1">
          <p15:clr>
            <a:srgbClr val="A4A3A4"/>
          </p15:clr>
        </p15:guide>
        <p15:guide id="2" pos="36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786" y="72"/>
      </p:cViewPr>
      <p:guideLst>
        <p:guide orient="horz" pos="2041"/>
        <p:guide pos="362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rine Wilhelmsen" userId="c6973458-3efe-4c06-aec0-db88ac9e247c" providerId="ADAL" clId="{3DD560E9-C4C8-43FF-BDE1-9148666DF594}"/>
    <pc:docChg chg="undo custSel modSld modMainMaster">
      <pc:chgData name="Cathrine Wilhelmsen" userId="c6973458-3efe-4c06-aec0-db88ac9e247c" providerId="ADAL" clId="{3DD560E9-C4C8-43FF-BDE1-9148666DF594}" dt="2017-09-15T02:24:48.041" v="17"/>
      <pc:docMkLst>
        <pc:docMk/>
      </pc:docMkLst>
      <pc:sldChg chg="addSp delSp modSp">
        <pc:chgData name="Cathrine Wilhelmsen" userId="c6973458-3efe-4c06-aec0-db88ac9e247c" providerId="ADAL" clId="{3DD560E9-C4C8-43FF-BDE1-9148666DF594}" dt="2017-08-26T22:25:42.543" v="1" actId="478"/>
        <pc:sldMkLst>
          <pc:docMk/>
          <pc:sldMk cId="3947886400" sldId="263"/>
        </pc:sldMkLst>
        <pc:picChg chg="add del mod">
          <ac:chgData name="Cathrine Wilhelmsen" userId="c6973458-3efe-4c06-aec0-db88ac9e247c" providerId="ADAL" clId="{3DD560E9-C4C8-43FF-BDE1-9148666DF594}" dt="2017-08-26T22:25:42.543" v="1" actId="478"/>
          <ac:picMkLst>
            <pc:docMk/>
            <pc:sldMk cId="3947886400" sldId="263"/>
            <ac:picMk id="5" creationId="{AF8056B2-4696-41A5-8737-CF2D341C8131}"/>
          </ac:picMkLst>
        </pc:picChg>
      </pc:sldChg>
      <pc:sldMasterChg chg="modSp modSldLayout">
        <pc:chgData name="Cathrine Wilhelmsen" userId="c6973458-3efe-4c06-aec0-db88ac9e247c" providerId="ADAL" clId="{3DD560E9-C4C8-43FF-BDE1-9148666DF594}" dt="2017-09-15T02:24:48.041" v="17"/>
        <pc:sldMasterMkLst>
          <pc:docMk/>
          <pc:sldMasterMk cId="517766698" sldId="2147483648"/>
        </pc:sldMasterMkLst>
        <pc:spChg chg="mod">
          <ac:chgData name="Cathrine Wilhelmsen" userId="c6973458-3efe-4c06-aec0-db88ac9e247c" providerId="ADAL" clId="{3DD560E9-C4C8-43FF-BDE1-9148666DF594}" dt="2017-09-15T02:24:48.041" v="17"/>
          <ac:spMkLst>
            <pc:docMk/>
            <pc:sldMasterMk cId="517766698" sldId="2147483648"/>
            <ac:spMk id="2" creationId="{00000000-0000-0000-0000-000000000000}"/>
          </ac:spMkLst>
        </pc:spChg>
        <pc:sldLayoutChg chg="addSp delSp modSp">
          <pc:chgData name="Cathrine Wilhelmsen" userId="c6973458-3efe-4c06-aec0-db88ac9e247c" providerId="ADAL" clId="{3DD560E9-C4C8-43FF-BDE1-9148666DF594}" dt="2017-08-26T22:26:27.446" v="11" actId="478"/>
          <pc:sldLayoutMkLst>
            <pc:docMk/>
            <pc:sldMasterMk cId="517766698" sldId="2147483648"/>
            <pc:sldLayoutMk cId="800730336" sldId="2147483649"/>
          </pc:sldLayoutMkLst>
          <pc:spChg chg="del">
            <ac:chgData name="Cathrine Wilhelmsen" userId="c6973458-3efe-4c06-aec0-db88ac9e247c" providerId="ADAL" clId="{3DD560E9-C4C8-43FF-BDE1-9148666DF594}" dt="2017-08-26T22:26:27.446" v="11" actId="478"/>
            <ac:spMkLst>
              <pc:docMk/>
              <pc:sldMasterMk cId="517766698" sldId="2147483648"/>
              <pc:sldLayoutMk cId="800730336" sldId="2147483649"/>
              <ac:spMk id="33" creationId="{00000000-0000-0000-0000-000000000000}"/>
            </ac:spMkLst>
          </pc:spChg>
          <pc:picChg chg="add mod ord">
            <ac:chgData name="Cathrine Wilhelmsen" userId="c6973458-3efe-4c06-aec0-db88ac9e247c" providerId="ADAL" clId="{3DD560E9-C4C8-43FF-BDE1-9148666DF594}" dt="2017-08-26T22:26:21.543" v="10" actId="167"/>
            <ac:picMkLst>
              <pc:docMk/>
              <pc:sldMasterMk cId="517766698" sldId="2147483648"/>
              <pc:sldLayoutMk cId="800730336" sldId="2147483649"/>
              <ac:picMk id="7" creationId="{682245BA-3E6C-4FAA-8C55-9232354DEFFB}"/>
            </ac:picMkLst>
          </pc:picChg>
        </pc:sldLayoutChg>
        <pc:sldLayoutChg chg="addSp delSp modSp">
          <pc:chgData name="Cathrine Wilhelmsen" userId="c6973458-3efe-4c06-aec0-db88ac9e247c" providerId="ADAL" clId="{3DD560E9-C4C8-43FF-BDE1-9148666DF594}" dt="2017-08-26T22:26:59.798" v="16" actId="478"/>
          <pc:sldLayoutMkLst>
            <pc:docMk/>
            <pc:sldMasterMk cId="517766698" sldId="2147483648"/>
            <pc:sldLayoutMk cId="3510596381" sldId="2147483651"/>
          </pc:sldLayoutMkLst>
          <pc:spChg chg="del">
            <ac:chgData name="Cathrine Wilhelmsen" userId="c6973458-3efe-4c06-aec0-db88ac9e247c" providerId="ADAL" clId="{3DD560E9-C4C8-43FF-BDE1-9148666DF594}" dt="2017-08-26T22:26:59.798" v="16" actId="478"/>
            <ac:spMkLst>
              <pc:docMk/>
              <pc:sldMasterMk cId="517766698" sldId="2147483648"/>
              <pc:sldLayoutMk cId="3510596381" sldId="2147483651"/>
              <ac:spMk id="23" creationId="{00000000-0000-0000-0000-000000000000}"/>
            </ac:spMkLst>
          </pc:spChg>
          <pc:picChg chg="add mod ord">
            <ac:chgData name="Cathrine Wilhelmsen" userId="c6973458-3efe-4c06-aec0-db88ac9e247c" providerId="ADAL" clId="{3DD560E9-C4C8-43FF-BDE1-9148666DF594}" dt="2017-08-26T22:26:57.037" v="15" actId="167"/>
            <ac:picMkLst>
              <pc:docMk/>
              <pc:sldMasterMk cId="517766698" sldId="2147483648"/>
              <pc:sldLayoutMk cId="3510596381" sldId="2147483651"/>
              <ac:picMk id="4" creationId="{097E2290-D773-46C2-A868-25CAA97A1972}"/>
            </ac:picMkLst>
          </pc:pic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61C3D-4D04-44C0-943A-F5DFCD7FF69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3B13D-6CDA-452C-88FF-8BC5E5AD6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82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 This guy</a:t>
            </a:r>
            <a:r>
              <a:rPr lang="en-US" baseline="0" dirty="0"/>
              <a:t> is nuts.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3B13D-6CDA-452C-88FF-8BC5E5AD69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65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3B13D-6CDA-452C-88FF-8BC5E5AD69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139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838" y="742950"/>
            <a:ext cx="6602412" cy="371475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charset="0"/>
              </a:rPr>
              <a:t>Data encrypted client side.  Stays</a:t>
            </a:r>
            <a:r>
              <a:rPr lang="en-US" altLang="en-US" baseline="0" dirty="0">
                <a:latin typeface="Arial" charset="0"/>
              </a:rPr>
              <a:t> encrypted in buffer pool, </a:t>
            </a:r>
            <a:r>
              <a:rPr lang="en-US" altLang="en-US" baseline="0" dirty="0" err="1">
                <a:latin typeface="Arial" charset="0"/>
              </a:rPr>
              <a:t>etc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73AFB-DDF5-41AA-BA6F-3C1C39C66F0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92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838" y="742950"/>
            <a:ext cx="6602412" cy="371475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charset="0"/>
              </a:rPr>
              <a:t>What did we learn from the demo?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73AFB-DDF5-41AA-BA6F-3C1C39C66F0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79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3B13D-6CDA-452C-88FF-8BC5E5AD696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983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838" y="742950"/>
            <a:ext cx="6602412" cy="371475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73AFB-DDF5-41AA-BA6F-3C1C39C66F0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302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</a:rPr>
              <a:t>https://www.hulu.com/watch/269946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3B13D-6CDA-452C-88FF-8BC5E5AD696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73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838" y="742950"/>
            <a:ext cx="6602412" cy="371475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73AFB-DDF5-41AA-BA6F-3C1C39C66F0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834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838" y="742950"/>
            <a:ext cx="6602412" cy="371475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73AFB-DDF5-41AA-BA6F-3C1C39C66F0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281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Q +</a:t>
            </a:r>
            <a:r>
              <a:rPr lang="en-US" baseline="0" dirty="0"/>
              <a:t> A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922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we get started, let’s talk about what encryption 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3B13D-6CDA-452C-88FF-8BC5E5AD69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27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We’ll do the exact opposite</a:t>
            </a:r>
            <a:r>
              <a:rPr lang="en-US" baseline="0" dirty="0"/>
              <a:t> of this at the 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3B13D-6CDA-452C-88FF-8BC5E5AD69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80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3B13D-6CDA-452C-88FF-8BC5E5AD69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9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</a:rPr>
              <a:t>Now that I’ve scared you into listening….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3B13D-6CDA-452C-88FF-8BC5E5AD69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41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838" y="742950"/>
            <a:ext cx="6602412" cy="371475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73AFB-DDF5-41AA-BA6F-3C1C39C66F0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96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3B13D-6CDA-452C-88FF-8BC5E5AD69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4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838" y="742950"/>
            <a:ext cx="6602412" cy="371475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charset="0"/>
              </a:rPr>
              <a:t>Data encrypted as written to disk,</a:t>
            </a:r>
            <a:r>
              <a:rPr lang="en-US" altLang="en-US" baseline="0" dirty="0">
                <a:latin typeface="Arial" charset="0"/>
              </a:rPr>
              <a:t> decrypted as read from disk.  Not encrypted in buffer pool, </a:t>
            </a:r>
            <a:r>
              <a:rPr lang="en-US" altLang="en-US" baseline="0" dirty="0" err="1">
                <a:latin typeface="Arial" charset="0"/>
              </a:rPr>
              <a:t>BPE</a:t>
            </a:r>
            <a:r>
              <a:rPr lang="en-US" altLang="en-US" baseline="0" dirty="0">
                <a:latin typeface="Arial" charset="0"/>
              </a:rPr>
              <a:t>, or communication channel. User has no idea.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73AFB-DDF5-41AA-BA6F-3C1C39C66F0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90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838" y="742950"/>
            <a:ext cx="6602412" cy="371475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charset="0"/>
              </a:rPr>
              <a:t>What did we learn from the demo?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73AFB-DDF5-41AA-BA6F-3C1C39C66F0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26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82245BA-3E6C-4FAA-8C55-9232354DEF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55600" y="-359912"/>
            <a:ext cx="5324400" cy="720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07" y="3779838"/>
            <a:ext cx="10800218" cy="2339975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61157" y="360588"/>
            <a:ext cx="10799762" cy="1079500"/>
          </a:xfrm>
        </p:spPr>
        <p:txBody>
          <a:bodyPr anchor="t">
            <a:noAutofit/>
          </a:bodyPr>
          <a:lstStyle>
            <a:lvl1pPr algn="l">
              <a:defRPr lang="en-US" sz="4000" b="0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73244" y="3060087"/>
            <a:ext cx="2486881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73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97E2290-D773-46C2-A868-25CAA97A19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60000" y="-359912"/>
            <a:ext cx="5328001" cy="720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364" y="360363"/>
            <a:ext cx="10799762" cy="5759449"/>
          </a:xfrm>
        </p:spPr>
        <p:txBody>
          <a:bodyPr anchor="ctr"/>
          <a:lstStyle>
            <a:lvl1pPr algn="r">
              <a:defRPr sz="6000" b="0" i="0" cap="none">
                <a:solidFill>
                  <a:schemeClr val="accent1"/>
                </a:solidFill>
                <a:latin typeface="+mj-lt"/>
                <a:cs typeface="Arial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510596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Wingdings" charset="2"/>
              <a:buNone/>
              <a:defRPr>
                <a:solidFill>
                  <a:schemeClr val="tx2"/>
                </a:solidFill>
              </a:defRPr>
            </a:lvl1pPr>
            <a:lvl2pPr marL="576027" indent="0">
              <a:buFont typeface="Wingdings" charset="2"/>
              <a:buNone/>
              <a:defRPr>
                <a:solidFill>
                  <a:srgbClr val="474947"/>
                </a:solidFill>
              </a:defRPr>
            </a:lvl2pPr>
            <a:lvl3pPr marL="1152053" indent="0">
              <a:buFont typeface="Wingdings" charset="2"/>
              <a:buNone/>
              <a:defRPr>
                <a:solidFill>
                  <a:srgbClr val="474947"/>
                </a:solidFill>
              </a:defRPr>
            </a:lvl3pPr>
            <a:lvl4pPr marL="1728079" indent="0">
              <a:buFont typeface="Wingdings" charset="2"/>
              <a:buNone/>
              <a:defRPr>
                <a:solidFill>
                  <a:srgbClr val="474947"/>
                </a:solidFill>
              </a:defRPr>
            </a:lvl4pPr>
            <a:lvl5pPr marL="2304105" indent="0">
              <a:buFont typeface="Wingdings" charset="2"/>
              <a:buNone/>
              <a:defRPr>
                <a:solidFill>
                  <a:srgbClr val="4749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514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153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125" y="360363"/>
            <a:ext cx="10800000" cy="5759450"/>
          </a:xfrm>
        </p:spPr>
        <p:txBody>
          <a:bodyPr/>
          <a:lstStyle>
            <a:lvl1pPr marL="0" indent="0">
              <a:buFont typeface="Wingdings" charset="2"/>
              <a:buNone/>
              <a:defRPr>
                <a:solidFill>
                  <a:schemeClr val="tx2"/>
                </a:solidFill>
              </a:defRPr>
            </a:lvl1pPr>
            <a:lvl2pPr marL="576027" indent="0">
              <a:buFont typeface="Wingdings" charset="2"/>
              <a:buNone/>
              <a:defRPr>
                <a:solidFill>
                  <a:srgbClr val="474947"/>
                </a:solidFill>
              </a:defRPr>
            </a:lvl2pPr>
            <a:lvl3pPr marL="1152053" indent="0">
              <a:buFont typeface="Wingdings" charset="2"/>
              <a:buNone/>
              <a:defRPr>
                <a:solidFill>
                  <a:srgbClr val="474947"/>
                </a:solidFill>
              </a:defRPr>
            </a:lvl3pPr>
            <a:lvl4pPr marL="1728079" indent="0">
              <a:buFont typeface="Wingdings" charset="2"/>
              <a:buNone/>
              <a:defRPr>
                <a:solidFill>
                  <a:srgbClr val="474947"/>
                </a:solidFill>
              </a:defRPr>
            </a:lvl4pPr>
            <a:lvl5pPr marL="2304105" indent="0">
              <a:buFont typeface="Wingdings" charset="2"/>
              <a:buNone/>
              <a:defRPr>
                <a:solidFill>
                  <a:srgbClr val="4749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054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1038" y="1439863"/>
            <a:ext cx="5397726" cy="4679950"/>
          </a:xfrm>
        </p:spPr>
        <p:txBody>
          <a:bodyPr rIns="18000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268"/>
            </a:lvl6pPr>
            <a:lvl7pPr>
              <a:defRPr sz="2268"/>
            </a:lvl7pPr>
            <a:lvl8pPr>
              <a:defRPr sz="2268"/>
            </a:lvl8pPr>
            <a:lvl9pPr>
              <a:defRPr sz="226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761038" y="1439863"/>
            <a:ext cx="5399087" cy="4679950"/>
          </a:xfrm>
        </p:spPr>
        <p:txBody>
          <a:bodyPr lIns="18000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268"/>
            </a:lvl6pPr>
            <a:lvl7pPr>
              <a:defRPr sz="2268"/>
            </a:lvl7pPr>
            <a:lvl8pPr>
              <a:defRPr sz="2268"/>
            </a:lvl8pPr>
            <a:lvl9pPr>
              <a:defRPr sz="226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298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98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731042" y="268518"/>
            <a:ext cx="10080427" cy="772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27042" y="1183533"/>
            <a:ext cx="10080427" cy="4360617"/>
          </a:xfrm>
        </p:spPr>
        <p:txBody>
          <a:bodyPr/>
          <a:lstStyle>
            <a:lvl1pPr>
              <a:defRPr sz="3024"/>
            </a:lvl1pPr>
            <a:lvl2pPr>
              <a:defRPr sz="2520"/>
            </a:lvl2pPr>
            <a:lvl3pPr>
              <a:defRPr sz="2268"/>
            </a:lvl3pPr>
            <a:lvl4pPr>
              <a:defRPr sz="2268"/>
            </a:lvl4pPr>
            <a:lvl5pPr>
              <a:defRPr sz="2268"/>
            </a:lvl5pPr>
            <a:lvl6pPr>
              <a:defRPr sz="2268"/>
            </a:lvl6pPr>
            <a:lvl7pPr>
              <a:defRPr sz="2268"/>
            </a:lvl7pPr>
            <a:lvl8pPr>
              <a:defRPr sz="2268"/>
            </a:lvl8pPr>
            <a:lvl9pPr>
              <a:defRPr sz="2268"/>
            </a:lvl9pPr>
          </a:lstStyle>
          <a:p>
            <a:pPr lvl="0"/>
            <a:r>
              <a:rPr lang="en-US" dirty="0"/>
              <a:t>Click to edit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68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729020" y="274009"/>
            <a:ext cx="10080427" cy="772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defRPr baseline="0">
                <a:solidFill>
                  <a:srgbClr val="6F989A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27042" y="1872051"/>
            <a:ext cx="10080427" cy="3672099"/>
          </a:xfrm>
        </p:spPr>
        <p:txBody>
          <a:bodyPr/>
          <a:lstStyle>
            <a:lvl1pPr>
              <a:defRPr sz="3024">
                <a:solidFill>
                  <a:schemeClr val="tx1"/>
                </a:solidFill>
                <a:latin typeface="Calibri"/>
                <a:cs typeface="Calibri"/>
              </a:defRPr>
            </a:lvl1pPr>
            <a:lvl2pPr>
              <a:defRPr sz="2520">
                <a:solidFill>
                  <a:schemeClr val="tx1"/>
                </a:solidFill>
                <a:latin typeface="Calibri"/>
                <a:cs typeface="Calibri"/>
              </a:defRPr>
            </a:lvl2pPr>
            <a:lvl3pPr>
              <a:defRPr sz="2268">
                <a:solidFill>
                  <a:schemeClr val="tx1"/>
                </a:solidFill>
                <a:latin typeface="Calibri"/>
                <a:cs typeface="Calibri"/>
              </a:defRPr>
            </a:lvl3pPr>
            <a:lvl4pPr>
              <a:defRPr sz="2268">
                <a:solidFill>
                  <a:schemeClr val="tx1"/>
                </a:solidFill>
                <a:latin typeface="Calibri"/>
                <a:cs typeface="Calibri"/>
              </a:defRPr>
            </a:lvl4pPr>
            <a:lvl5pPr>
              <a:defRPr sz="2268">
                <a:solidFill>
                  <a:schemeClr val="tx1"/>
                </a:solidFill>
                <a:latin typeface="Calibri"/>
                <a:cs typeface="Calibri"/>
              </a:defRPr>
            </a:lvl5pPr>
            <a:lvl6pPr>
              <a:defRPr sz="2268"/>
            </a:lvl6pPr>
            <a:lvl7pPr>
              <a:defRPr sz="2268"/>
            </a:lvl7pPr>
            <a:lvl8pPr>
              <a:defRPr sz="2268"/>
            </a:lvl8pPr>
            <a:lvl9pPr>
              <a:defRPr sz="2268"/>
            </a:lvl9pPr>
          </a:lstStyle>
          <a:p>
            <a:pPr lvl="0"/>
            <a:r>
              <a:rPr lang="en-US" dirty="0"/>
              <a:t>Click to edit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27042" y="1200034"/>
            <a:ext cx="10080427" cy="528487"/>
          </a:xfrm>
        </p:spPr>
        <p:txBody>
          <a:bodyPr anchor="ctr" anchorCtr="0"/>
          <a:lstStyle>
            <a:lvl1pPr marL="0" indent="0">
              <a:buNone/>
              <a:defRPr cap="none" baseline="0">
                <a:solidFill>
                  <a:srgbClr val="6F989A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Page subtitle – CLICK TO EDIT</a:t>
            </a:r>
          </a:p>
        </p:txBody>
      </p:sp>
    </p:spTree>
    <p:extLst>
      <p:ext uri="{BB962C8B-B14F-4D97-AF65-F5344CB8AC3E}">
        <p14:creationId xmlns:p14="http://schemas.microsoft.com/office/powerpoint/2010/main" val="1777777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1038" y="360363"/>
            <a:ext cx="10800000" cy="72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125" y="1439813"/>
            <a:ext cx="10800000" cy="468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1587525" y="1153073"/>
            <a:ext cx="184731" cy="4413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268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855242954"/>
              </p:ext>
            </p:extLst>
          </p:nvPr>
        </p:nvGraphicFramePr>
        <p:xfrm>
          <a:off x="10713600" y="5940175"/>
          <a:ext cx="626616" cy="3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Image" r:id="rId12" imgW="2279520" imgH="1310400" progId="Photoshop.Image.18">
                  <p:embed/>
                </p:oleObj>
              </mc:Choice>
              <mc:Fallback>
                <p:oleObj name="Image" r:id="rId12" imgW="2279520" imgH="1310400" progId="Photoshop.Image.18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713600" y="5940175"/>
                        <a:ext cx="626616" cy="36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776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  <p:sldLayoutId id="2147483656" r:id="rId5"/>
    <p:sldLayoutId id="2147483652" r:id="rId6"/>
    <p:sldLayoutId id="2147483655" r:id="rId7"/>
    <p:sldLayoutId id="2147483658" r:id="rId8"/>
    <p:sldLayoutId id="2147483659" r:id="rId9"/>
  </p:sldLayoutIdLst>
  <p:txStyles>
    <p:titleStyle>
      <a:lvl1pPr algn="l" defTabSz="576026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576026" rtl="0" eaLnBrk="1" latinLnBrk="0" hangingPunct="1">
        <a:spcBef>
          <a:spcPct val="20000"/>
        </a:spcBef>
        <a:buFont typeface="Wingdings" charset="2"/>
        <a:buNone/>
        <a:defRPr sz="3600" kern="1200">
          <a:solidFill>
            <a:schemeClr val="tx2"/>
          </a:solidFill>
          <a:latin typeface="+mn-lt"/>
          <a:ea typeface="+mn-ea"/>
          <a:cs typeface="+mn-cs"/>
        </a:defRPr>
      </a:lvl1pPr>
      <a:lvl2pPr marL="576027" indent="0" algn="l" defTabSz="576026" rtl="0" eaLnBrk="1" latinLnBrk="0" hangingPunct="1">
        <a:spcBef>
          <a:spcPct val="20000"/>
        </a:spcBef>
        <a:buFont typeface="Wingdings" charset="2"/>
        <a:buNone/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152053" indent="0" algn="l" defTabSz="576026" rtl="0" eaLnBrk="1" latinLnBrk="0" hangingPunct="1">
        <a:spcBef>
          <a:spcPct val="20000"/>
        </a:spcBef>
        <a:buFont typeface="Wingdings" charset="2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728079" indent="0" algn="l" defTabSz="576026" rtl="0" eaLnBrk="1" latinLnBrk="0" hangingPunct="1">
        <a:spcBef>
          <a:spcPct val="20000"/>
        </a:spcBef>
        <a:buFont typeface="Wingdings" charset="2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304105" indent="0" algn="l" defTabSz="576026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3168145" indent="-288013" algn="l" defTabSz="576026" rtl="0" eaLnBrk="1" latinLnBrk="0" hangingPunct="1">
        <a:spcBef>
          <a:spcPct val="200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744171" indent="-288013" algn="l" defTabSz="576026" rtl="0" eaLnBrk="1" latinLnBrk="0" hangingPunct="1">
        <a:spcBef>
          <a:spcPct val="200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320197" indent="-288013" algn="l" defTabSz="576026" rtl="0" eaLnBrk="1" latinLnBrk="0" hangingPunct="1">
        <a:spcBef>
          <a:spcPct val="200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4896223" indent="-288013" algn="l" defTabSz="576026" rtl="0" eaLnBrk="1" latinLnBrk="0" hangingPunct="1">
        <a:spcBef>
          <a:spcPct val="200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6026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26" algn="l" defTabSz="576026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053" algn="l" defTabSz="576026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079" algn="l" defTabSz="576026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105" algn="l" defTabSz="576026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131" algn="l" defTabSz="576026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158" algn="l" defTabSz="576026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184" algn="l" defTabSz="576026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210" algn="l" defTabSz="576026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81" userDrawn="1">
          <p15:clr>
            <a:srgbClr val="F26B43"/>
          </p15:clr>
        </p15:guide>
        <p15:guide id="2" pos="3629" userDrawn="1">
          <p15:clr>
            <a:srgbClr val="F26B43"/>
          </p15:clr>
        </p15:guide>
        <p15:guide id="3" pos="7030" userDrawn="1">
          <p15:clr>
            <a:srgbClr val="F26B43"/>
          </p15:clr>
        </p15:guide>
        <p15:guide id="4" pos="227" userDrawn="1">
          <p15:clr>
            <a:srgbClr val="F26B43"/>
          </p15:clr>
        </p15:guide>
        <p15:guide id="5" orient="horz" pos="227" userDrawn="1">
          <p15:clr>
            <a:srgbClr val="F26B43"/>
          </p15:clr>
        </p15:guide>
        <p15:guide id="7" orient="horz" pos="680" userDrawn="1">
          <p15:clr>
            <a:srgbClr val="F26B43"/>
          </p15:clr>
        </p15:guide>
        <p15:guide id="8" orient="horz" pos="907" userDrawn="1">
          <p15:clr>
            <a:srgbClr val="F26B43"/>
          </p15:clr>
        </p15:guide>
        <p15:guide id="9" orient="horz" pos="3855" userDrawn="1">
          <p15:clr>
            <a:srgbClr val="F26B43"/>
          </p15:clr>
        </p15:guide>
        <p15:guide id="10" orient="horz" pos="204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action.com/data-breach/settlemen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Encryption</a:t>
            </a:r>
            <a:br>
              <a:rPr lang="en-US" dirty="0"/>
            </a:br>
            <a:r>
              <a:rPr lang="en-US" sz="4400" dirty="0"/>
              <a:t>Not just for the </a:t>
            </a:r>
            <a:r>
              <a:rPr lang="en-US" sz="4400" dirty="0" err="1"/>
              <a:t>NSA</a:t>
            </a:r>
            <a:r>
              <a:rPr lang="en-US" sz="4400" dirty="0"/>
              <a:t> anymore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6600" dirty="0"/>
              <a:t>Eric</a:t>
            </a:r>
            <a:r>
              <a:rPr lang="en-US" dirty="0"/>
              <a:t> </a:t>
            </a:r>
            <a:r>
              <a:rPr lang="en-US" sz="6600" dirty="0"/>
              <a:t>Blinn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886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Transparent Data Encryption (</a:t>
            </a:r>
            <a:r>
              <a:rPr lang="en-US" dirty="0" err="1"/>
              <a:t>TDE</a:t>
            </a:r>
            <a:r>
              <a:rPr lang="en-US" dirty="0"/>
              <a:t>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727119" y="1183532"/>
            <a:ext cx="10389172" cy="436061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TempDB gets encrypted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Backups inherently encrypted</a:t>
            </a:r>
          </a:p>
          <a:p>
            <a:endParaRPr lang="en-US" dirty="0"/>
          </a:p>
          <a:p>
            <a:r>
              <a:rPr lang="en-US" dirty="0"/>
              <a:t>Must use MAXTRANSFERSIZE or lose backup compression</a:t>
            </a:r>
          </a:p>
          <a:p>
            <a:endParaRPr lang="en-US" dirty="0"/>
          </a:p>
          <a:p>
            <a:r>
              <a:rPr lang="en-US" dirty="0"/>
              <a:t>Can be combined with backup encryption</a:t>
            </a:r>
          </a:p>
          <a:p>
            <a:endParaRPr lang="en-US" dirty="0"/>
          </a:p>
          <a:p>
            <a:r>
              <a:rPr lang="en-US" dirty="0"/>
              <a:t>Should be different certificate from backup certificate</a:t>
            </a:r>
          </a:p>
          <a:p>
            <a:endParaRPr lang="en-US" dirty="0"/>
          </a:p>
          <a:p>
            <a:r>
              <a:rPr lang="en-US" dirty="0"/>
              <a:t>Non-blocking operation while being encrypted</a:t>
            </a:r>
          </a:p>
        </p:txBody>
      </p:sp>
    </p:spTree>
    <p:extLst>
      <p:ext uri="{BB962C8B-B14F-4D97-AF65-F5344CB8AC3E}">
        <p14:creationId xmlns:p14="http://schemas.microsoft.com/office/powerpoint/2010/main" val="2296206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6324" y="360363"/>
            <a:ext cx="6273801" cy="5759449"/>
          </a:xfrm>
        </p:spPr>
        <p:txBody>
          <a:bodyPr/>
          <a:lstStyle/>
          <a:p>
            <a:pPr algn="ctr"/>
            <a:r>
              <a:rPr lang="en-US" dirty="0"/>
              <a:t>Always Encrypted</a:t>
            </a:r>
          </a:p>
        </p:txBody>
      </p:sp>
    </p:spTree>
    <p:extLst>
      <p:ext uri="{BB962C8B-B14F-4D97-AF65-F5344CB8AC3E}">
        <p14:creationId xmlns:p14="http://schemas.microsoft.com/office/powerpoint/2010/main" val="3571306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 Encrypted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727119" y="1183531"/>
            <a:ext cx="10389172" cy="4360617"/>
          </a:xfrm>
        </p:spPr>
        <p:txBody>
          <a:bodyPr>
            <a:normAutofit/>
          </a:bodyPr>
          <a:lstStyle/>
          <a:p>
            <a:r>
              <a:rPr lang="en-US" dirty="0"/>
              <a:t>Introduced in SQL Server </a:t>
            </a:r>
            <a:r>
              <a:rPr lang="en-US" dirty="0">
                <a:solidFill>
                  <a:srgbClr val="FF0000"/>
                </a:solidFill>
              </a:rPr>
              <a:t>2016</a:t>
            </a:r>
          </a:p>
          <a:p>
            <a:r>
              <a:rPr lang="en-US" dirty="0">
                <a:solidFill>
                  <a:srgbClr val="FF0000"/>
                </a:solidFill>
              </a:rPr>
              <a:t>All Editions (SP1)</a:t>
            </a:r>
          </a:p>
          <a:p>
            <a:endParaRPr lang="en-US" b="1" dirty="0"/>
          </a:p>
          <a:p>
            <a:r>
              <a:rPr lang="en-US" dirty="0"/>
              <a:t>Encrypts specific columns</a:t>
            </a:r>
          </a:p>
          <a:p>
            <a:endParaRPr lang="en-US" dirty="0"/>
          </a:p>
          <a:p>
            <a:r>
              <a:rPr lang="en-US" dirty="0"/>
              <a:t>Client side encryption/decryption</a:t>
            </a:r>
          </a:p>
          <a:p>
            <a:endParaRPr lang="en-US" dirty="0"/>
          </a:p>
          <a:p>
            <a:r>
              <a:rPr lang="en-US" dirty="0"/>
              <a:t>Based on certificate stored on client machines</a:t>
            </a:r>
          </a:p>
          <a:p>
            <a:pPr>
              <a:spcBef>
                <a:spcPts val="0"/>
              </a:spcBef>
            </a:pPr>
            <a:endParaRPr lang="en-US" sz="2800" dirty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5" name="Content Placeholder 10"/>
          <p:cNvSpPr txBox="1">
            <a:spLocks/>
          </p:cNvSpPr>
          <p:nvPr/>
        </p:nvSpPr>
        <p:spPr bwMode="gray">
          <a:xfrm>
            <a:off x="8396835" y="1183532"/>
            <a:ext cx="2092463" cy="4360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5203" tIns="57602" rIns="115203" bIns="57602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F989A"/>
              </a:buClr>
              <a:buFont typeface="Wingdings" pitchFamily="2" charset="2"/>
              <a:buChar char="§"/>
              <a:defRPr sz="2400" b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F989A"/>
              </a:buClr>
              <a:buChar char="–"/>
              <a:defRPr sz="2000" b="0">
                <a:solidFill>
                  <a:schemeClr val="tx1"/>
                </a:solidFill>
                <a:latin typeface="Calibri"/>
                <a:cs typeface="Calibri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F989A"/>
              </a:buClr>
              <a:buFont typeface="Wingdings" pitchFamily="2" charset="2"/>
              <a:buChar char="§"/>
              <a:defRPr sz="1800" b="0">
                <a:solidFill>
                  <a:schemeClr val="tx1"/>
                </a:solidFill>
                <a:latin typeface="Calibri"/>
                <a:cs typeface="Calibri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F989A"/>
              </a:buClr>
              <a:buFont typeface="Wingdings" pitchFamily="2" charset="2"/>
              <a:buChar char="§"/>
              <a:defRPr sz="1800" b="0">
                <a:solidFill>
                  <a:schemeClr val="tx1"/>
                </a:solidFill>
                <a:latin typeface="Calibri"/>
                <a:cs typeface="Calibri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F989A"/>
              </a:buClr>
              <a:buFont typeface="Wingdings" pitchFamily="2" charset="2"/>
              <a:buChar char="§"/>
              <a:defRPr sz="1800" b="0">
                <a:solidFill>
                  <a:schemeClr val="tx1"/>
                </a:solidFill>
                <a:latin typeface="Calibri"/>
                <a:cs typeface="Calibri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3024" kern="0" dirty="0"/>
          </a:p>
          <a:p>
            <a:pPr marL="0" indent="0">
              <a:buNone/>
            </a:pPr>
            <a:endParaRPr lang="en-US" sz="3024" kern="0" dirty="0"/>
          </a:p>
          <a:p>
            <a:endParaRPr lang="en-US" sz="3024" kern="0" dirty="0"/>
          </a:p>
          <a:p>
            <a:endParaRPr lang="en-US" sz="3024" kern="0" dirty="0"/>
          </a:p>
          <a:p>
            <a:pPr marL="0" indent="0">
              <a:buNone/>
            </a:pPr>
            <a:endParaRPr lang="en-US" sz="3024" kern="0" dirty="0"/>
          </a:p>
          <a:p>
            <a:pPr marL="0" indent="0">
              <a:buNone/>
            </a:pPr>
            <a:endParaRPr lang="en-US" sz="3024" kern="0" dirty="0"/>
          </a:p>
          <a:p>
            <a:pPr marL="0" indent="0">
              <a:buNone/>
            </a:pPr>
            <a:endParaRPr lang="en-US" sz="3024" kern="0" dirty="0"/>
          </a:p>
        </p:txBody>
      </p:sp>
      <p:pic>
        <p:nvPicPr>
          <p:cNvPr id="7" name="Picture 5" descr="C:\In.Sight\Transforum\DEM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698" y="2050678"/>
            <a:ext cx="3022600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97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 Encrypted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727119" y="1183532"/>
            <a:ext cx="10389172" cy="4360617"/>
          </a:xfrm>
        </p:spPr>
        <p:txBody>
          <a:bodyPr>
            <a:normAutofit/>
          </a:bodyPr>
          <a:lstStyle/>
          <a:p>
            <a:r>
              <a:rPr lang="en-US" dirty="0"/>
              <a:t>Deterministic vs Non-Deterministic</a:t>
            </a:r>
          </a:p>
          <a:p>
            <a:endParaRPr lang="en-US" dirty="0"/>
          </a:p>
          <a:p>
            <a:r>
              <a:rPr lang="en-US" dirty="0"/>
              <a:t>Column limitations based on constraints and data types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Is different certificate than backups or </a:t>
            </a:r>
            <a:r>
              <a:rPr lang="en-US" dirty="0" err="1"/>
              <a:t>TDE</a:t>
            </a:r>
            <a:endParaRPr lang="en-US" dirty="0"/>
          </a:p>
          <a:p>
            <a:endParaRPr lang="en-US" dirty="0"/>
          </a:p>
          <a:p>
            <a:r>
              <a:rPr lang="en-US" dirty="0"/>
              <a:t>Blocking operation while being encrypted</a:t>
            </a:r>
          </a:p>
        </p:txBody>
      </p:sp>
    </p:spTree>
    <p:extLst>
      <p:ext uri="{BB962C8B-B14F-4D97-AF65-F5344CB8AC3E}">
        <p14:creationId xmlns:p14="http://schemas.microsoft.com/office/powerpoint/2010/main" val="574827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0776" y="360363"/>
            <a:ext cx="4959350" cy="5759449"/>
          </a:xfrm>
        </p:spPr>
        <p:txBody>
          <a:bodyPr/>
          <a:lstStyle/>
          <a:p>
            <a:r>
              <a:rPr lang="en-US" dirty="0"/>
              <a:t>Connection</a:t>
            </a:r>
            <a:br>
              <a:rPr lang="en-US" dirty="0"/>
            </a:br>
            <a:r>
              <a:rPr lang="en-US" dirty="0"/>
              <a:t>Encryption</a:t>
            </a:r>
          </a:p>
        </p:txBody>
      </p:sp>
    </p:spTree>
    <p:extLst>
      <p:ext uri="{BB962C8B-B14F-4D97-AF65-F5344CB8AC3E}">
        <p14:creationId xmlns:p14="http://schemas.microsoft.com/office/powerpoint/2010/main" val="1064489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Encryption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727119" y="1183531"/>
            <a:ext cx="10389172" cy="4360617"/>
          </a:xfrm>
        </p:spPr>
        <p:txBody>
          <a:bodyPr>
            <a:normAutofit/>
          </a:bodyPr>
          <a:lstStyle/>
          <a:p>
            <a:r>
              <a:rPr lang="en-US" dirty="0"/>
              <a:t>Available in all versions/editions of SQL Server</a:t>
            </a:r>
            <a:endParaRPr lang="en-US" dirty="0">
              <a:solidFill>
                <a:srgbClr val="FF0000"/>
              </a:solidFill>
            </a:endParaRPr>
          </a:p>
          <a:p>
            <a:endParaRPr lang="en-US" b="1" dirty="0"/>
          </a:p>
          <a:p>
            <a:r>
              <a:rPr lang="en-US" dirty="0"/>
              <a:t>Encrypts data “in-flight”</a:t>
            </a:r>
          </a:p>
          <a:p>
            <a:endParaRPr lang="en-US" dirty="0"/>
          </a:p>
          <a:p>
            <a:r>
              <a:rPr lang="en-US" dirty="0"/>
              <a:t>Client and Server side encryption/decryption</a:t>
            </a:r>
          </a:p>
          <a:p>
            <a:endParaRPr lang="en-US" dirty="0"/>
          </a:p>
          <a:p>
            <a:r>
              <a:rPr lang="en-US" dirty="0"/>
              <a:t>Secure Socket Layer (SSL)</a:t>
            </a:r>
          </a:p>
          <a:p>
            <a:pPr>
              <a:spcBef>
                <a:spcPts val="0"/>
              </a:spcBef>
            </a:pPr>
            <a:endParaRPr lang="en-US" sz="2800" dirty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5" name="Content Placeholder 10"/>
          <p:cNvSpPr txBox="1">
            <a:spLocks/>
          </p:cNvSpPr>
          <p:nvPr/>
        </p:nvSpPr>
        <p:spPr bwMode="gray">
          <a:xfrm>
            <a:off x="8396835" y="1183532"/>
            <a:ext cx="2092463" cy="4360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5203" tIns="57602" rIns="115203" bIns="57602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F989A"/>
              </a:buClr>
              <a:buFont typeface="Wingdings" pitchFamily="2" charset="2"/>
              <a:buChar char="§"/>
              <a:defRPr sz="2400" b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F989A"/>
              </a:buClr>
              <a:buChar char="–"/>
              <a:defRPr sz="2000" b="0">
                <a:solidFill>
                  <a:schemeClr val="tx1"/>
                </a:solidFill>
                <a:latin typeface="Calibri"/>
                <a:cs typeface="Calibri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F989A"/>
              </a:buClr>
              <a:buFont typeface="Wingdings" pitchFamily="2" charset="2"/>
              <a:buChar char="§"/>
              <a:defRPr sz="1800" b="0">
                <a:solidFill>
                  <a:schemeClr val="tx1"/>
                </a:solidFill>
                <a:latin typeface="Calibri"/>
                <a:cs typeface="Calibri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F989A"/>
              </a:buClr>
              <a:buFont typeface="Wingdings" pitchFamily="2" charset="2"/>
              <a:buChar char="§"/>
              <a:defRPr sz="1800" b="0">
                <a:solidFill>
                  <a:schemeClr val="tx1"/>
                </a:solidFill>
                <a:latin typeface="Calibri"/>
                <a:cs typeface="Calibri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F989A"/>
              </a:buClr>
              <a:buFont typeface="Wingdings" pitchFamily="2" charset="2"/>
              <a:buChar char="§"/>
              <a:defRPr sz="1800" b="0">
                <a:solidFill>
                  <a:schemeClr val="tx1"/>
                </a:solidFill>
                <a:latin typeface="Calibri"/>
                <a:cs typeface="Calibri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3024" kern="0" dirty="0"/>
          </a:p>
          <a:p>
            <a:pPr marL="0" indent="0">
              <a:buNone/>
            </a:pPr>
            <a:endParaRPr lang="en-US" sz="3024" kern="0" dirty="0"/>
          </a:p>
          <a:p>
            <a:endParaRPr lang="en-US" sz="3024" kern="0" dirty="0"/>
          </a:p>
          <a:p>
            <a:endParaRPr lang="en-US" sz="3024" kern="0" dirty="0"/>
          </a:p>
          <a:p>
            <a:pPr marL="0" indent="0">
              <a:buNone/>
            </a:pPr>
            <a:endParaRPr lang="en-US" sz="3024" kern="0" dirty="0"/>
          </a:p>
          <a:p>
            <a:pPr marL="0" indent="0">
              <a:buNone/>
            </a:pPr>
            <a:endParaRPr lang="en-US" sz="3024" kern="0" dirty="0"/>
          </a:p>
          <a:p>
            <a:pPr marL="0" indent="0">
              <a:buNone/>
            </a:pPr>
            <a:endParaRPr lang="en-US" sz="3024" kern="0" dirty="0"/>
          </a:p>
        </p:txBody>
      </p:sp>
      <p:pic>
        <p:nvPicPr>
          <p:cNvPr id="7" name="Picture 5" descr="C:\In.Sight\Transforum\DEM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698" y="2050678"/>
            <a:ext cx="3022600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89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0776" y="360363"/>
            <a:ext cx="4959350" cy="5759449"/>
          </a:xfrm>
        </p:spPr>
        <p:txBody>
          <a:bodyPr/>
          <a:lstStyle/>
          <a:p>
            <a:r>
              <a:rPr lang="en-US" dirty="0"/>
              <a:t>Certificate</a:t>
            </a:r>
            <a:br>
              <a:rPr lang="en-US" dirty="0"/>
            </a:br>
            <a:r>
              <a:rPr lang="en-US" dirty="0"/>
              <a:t>Importance</a:t>
            </a:r>
          </a:p>
        </p:txBody>
      </p:sp>
    </p:spTree>
    <p:extLst>
      <p:ext uri="{BB962C8B-B14F-4D97-AF65-F5344CB8AC3E}">
        <p14:creationId xmlns:p14="http://schemas.microsoft.com/office/powerpoint/2010/main" val="2415918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Certificates Are Important!!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Back up </a:t>
            </a:r>
            <a:r>
              <a:rPr lang="en-US" dirty="0"/>
              <a:t>your certificates.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Do not lose </a:t>
            </a:r>
            <a:r>
              <a:rPr lang="en-US" dirty="0"/>
              <a:t>your certificates.</a:t>
            </a:r>
          </a:p>
          <a:p>
            <a:endParaRPr lang="en-US" dirty="0"/>
          </a:p>
          <a:p>
            <a:r>
              <a:rPr lang="en-US" dirty="0"/>
              <a:t>Store them </a:t>
            </a:r>
            <a:r>
              <a:rPr lang="en-US" dirty="0">
                <a:solidFill>
                  <a:srgbClr val="FF0000"/>
                </a:solidFill>
              </a:rPr>
              <a:t>safely </a:t>
            </a:r>
            <a:r>
              <a:rPr lang="en-US" dirty="0">
                <a:solidFill>
                  <a:schemeClr val="tx1"/>
                </a:solidFill>
              </a:rPr>
              <a:t>and</a:t>
            </a:r>
            <a:r>
              <a:rPr lang="en-US" dirty="0">
                <a:solidFill>
                  <a:srgbClr val="FF0000"/>
                </a:solidFill>
              </a:rPr>
              <a:t> securely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Without them you have </a:t>
            </a:r>
            <a:r>
              <a:rPr lang="en-US" dirty="0">
                <a:solidFill>
                  <a:srgbClr val="FF0000"/>
                </a:solidFill>
              </a:rPr>
              <a:t>nothing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3030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268517"/>
            <a:ext cx="11520488" cy="5671657"/>
          </a:xfrm>
        </p:spPr>
        <p:txBody>
          <a:bodyPr/>
          <a:lstStyle/>
          <a:p>
            <a:pPr algn="ctr"/>
            <a:r>
              <a:rPr lang="en-US" dirty="0"/>
              <a:t>Defense in depth</a:t>
            </a:r>
          </a:p>
        </p:txBody>
      </p:sp>
    </p:spTree>
    <p:extLst>
      <p:ext uri="{BB962C8B-B14F-4D97-AF65-F5344CB8AC3E}">
        <p14:creationId xmlns:p14="http://schemas.microsoft.com/office/powerpoint/2010/main" val="3048826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6F989A"/>
                </a:solidFill>
              </a:rPr>
              <a:t>Eric Blinn</a:t>
            </a:r>
            <a:br>
              <a:rPr lang="en-US" dirty="0">
                <a:solidFill>
                  <a:srgbClr val="6F989A"/>
                </a:solidFill>
              </a:rPr>
            </a:br>
            <a:r>
              <a:rPr lang="en-US" dirty="0" err="1">
                <a:solidFill>
                  <a:srgbClr val="6F989A"/>
                </a:solidFill>
              </a:rPr>
              <a:t>Sr</a:t>
            </a:r>
            <a:r>
              <a:rPr lang="en-US" dirty="0">
                <a:solidFill>
                  <a:srgbClr val="6F989A"/>
                </a:solidFill>
              </a:rPr>
              <a:t> Data Architect, Squire Patton Boggs</a:t>
            </a:r>
          </a:p>
          <a:p>
            <a:pPr>
              <a:tabLst>
                <a:tab pos="866040" algn="l"/>
              </a:tabLst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tabLst>
                <a:tab pos="866040" algn="l"/>
              </a:tabLs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www.ericblinn.com</a:t>
            </a:r>
          </a:p>
          <a:p>
            <a:pPr>
              <a:tabLst>
                <a:tab pos="866040" algn="l"/>
              </a:tabLs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www.linkedin.com/in/ericblinn</a:t>
            </a:r>
          </a:p>
          <a:p>
            <a:pPr>
              <a:tabLst>
                <a:tab pos="866040" algn="l"/>
              </a:tabLs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Twitter: @</a:t>
            </a:r>
            <a:r>
              <a:rPr lang="en-US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SQL2TheSequel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7776299" y="2952079"/>
            <a:ext cx="3744101" cy="864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ts val="882"/>
              </a:spcBef>
              <a:buClr>
                <a:schemeClr val="accent1"/>
              </a:buClr>
            </a:pPr>
            <a:r>
              <a:rPr lang="en-US" sz="1764">
                <a:solidFill>
                  <a:schemeClr val="bg1"/>
                </a:solidFill>
              </a:rPr>
              <a:t>M O V I N G   Y O U   F O R W A R D</a:t>
            </a:r>
          </a:p>
        </p:txBody>
      </p:sp>
    </p:spTree>
    <p:extLst>
      <p:ext uri="{BB962C8B-B14F-4D97-AF65-F5344CB8AC3E}">
        <p14:creationId xmlns:p14="http://schemas.microsoft.com/office/powerpoint/2010/main" val="1312505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1037" y="1439863"/>
            <a:ext cx="6579693" cy="4679950"/>
          </a:xfrm>
        </p:spPr>
        <p:txBody>
          <a:bodyPr>
            <a:normAutofit/>
          </a:bodyPr>
          <a:lstStyle/>
          <a:p>
            <a:r>
              <a:rPr lang="en-US" sz="4800" b="1" dirty="0"/>
              <a:t>Eric Blinn</a:t>
            </a:r>
          </a:p>
          <a:p>
            <a:endParaRPr lang="en-US" sz="3600" dirty="0"/>
          </a:p>
          <a:p>
            <a:r>
              <a:rPr lang="en-US" dirty="0" err="1"/>
              <a:t>Sr</a:t>
            </a:r>
            <a:r>
              <a:rPr lang="en-US" dirty="0"/>
              <a:t> Data Architect @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Content Creator @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940731" y="1439863"/>
            <a:ext cx="4219394" cy="4679950"/>
          </a:xfrm>
        </p:spPr>
        <p:txBody>
          <a:bodyPr>
            <a:normAutofit/>
          </a:bodyPr>
          <a:lstStyle/>
          <a:p>
            <a:r>
              <a:rPr lang="en-US" sz="3200" b="1" dirty="0"/>
              <a:t>Contact info:</a:t>
            </a:r>
          </a:p>
          <a:p>
            <a:endParaRPr lang="en-US" dirty="0"/>
          </a:p>
          <a:p>
            <a:r>
              <a:rPr lang="en-US" dirty="0"/>
              <a:t>ericblinn.com</a:t>
            </a:r>
          </a:p>
          <a:p>
            <a:endParaRPr lang="en-US" dirty="0"/>
          </a:p>
          <a:p>
            <a:r>
              <a:rPr lang="en-US" dirty="0"/>
              <a:t>linkedin.com/in/</a:t>
            </a:r>
            <a:r>
              <a:rPr lang="en-US" dirty="0" err="1"/>
              <a:t>ericblinn</a:t>
            </a:r>
            <a:endParaRPr lang="en-US" dirty="0"/>
          </a:p>
          <a:p>
            <a:endParaRPr lang="en-US" dirty="0"/>
          </a:p>
          <a:p>
            <a:r>
              <a:rPr lang="en-US" dirty="0"/>
              <a:t>Twitter: @SQL2TheSequel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this guy?</a:t>
            </a: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878" y="2777119"/>
            <a:ext cx="2164347" cy="72144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5032" y="4334023"/>
            <a:ext cx="2616041" cy="58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995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4294967295"/>
          </p:nvPr>
        </p:nvSpPr>
        <p:spPr>
          <a:xfrm>
            <a:off x="361157" y="1430338"/>
            <a:ext cx="10438606" cy="4679950"/>
          </a:xfrm>
        </p:spPr>
        <p:txBody>
          <a:bodyPr>
            <a:normAutofit fontScale="850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Intro to Encryption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Backup Encryption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Transparent Data Encryption</a:t>
            </a:r>
          </a:p>
          <a:p>
            <a:pPr marL="1147527" lvl="1" indent="-571500">
              <a:buFont typeface="Arial" panose="020B0604020202020204" pitchFamily="34" charset="0"/>
              <a:buChar char="•"/>
            </a:pPr>
            <a:r>
              <a:rPr lang="en-US" dirty="0"/>
              <a:t>aka </a:t>
            </a:r>
            <a:r>
              <a:rPr lang="en-US" dirty="0" err="1"/>
              <a:t>TDE</a:t>
            </a:r>
            <a:endParaRPr lang="en-US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Always Encrypted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Connection Encryption</a:t>
            </a:r>
          </a:p>
        </p:txBody>
      </p:sp>
    </p:spTree>
    <p:extLst>
      <p:ext uri="{BB962C8B-B14F-4D97-AF65-F5344CB8AC3E}">
        <p14:creationId xmlns:p14="http://schemas.microsoft.com/office/powerpoint/2010/main" val="3729442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1038" y="360363"/>
            <a:ext cx="10800000" cy="1079450"/>
          </a:xfrm>
        </p:spPr>
        <p:txBody>
          <a:bodyPr/>
          <a:lstStyle/>
          <a:p>
            <a:r>
              <a:rPr lang="en-US" dirty="0"/>
              <a:t>Encryption – What is it?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24" kern="0" dirty="0"/>
              <a:t>Reversible obfuscation of 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24" kern="0" dirty="0"/>
              <a:t>Reversal depends upon a key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24" kern="0" dirty="0"/>
              <a:t>From Wikipedia:</a:t>
            </a:r>
          </a:p>
          <a:p>
            <a:pPr marL="1033227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The intended information, referred to as plaintext, </a:t>
            </a:r>
            <a:br>
              <a:rPr lang="en-US" sz="2400" dirty="0"/>
            </a:br>
            <a:r>
              <a:rPr lang="en-US" sz="2400" dirty="0"/>
              <a:t>is encrypted using an encryption algorithm generating </a:t>
            </a:r>
            <a:br>
              <a:rPr lang="en-US" sz="2400" dirty="0"/>
            </a:br>
            <a:r>
              <a:rPr lang="en-US" sz="2400" dirty="0" err="1"/>
              <a:t>ciphertext</a:t>
            </a:r>
            <a:r>
              <a:rPr lang="en-US" sz="2400" dirty="0"/>
              <a:t> that can be read only if decrypted. </a:t>
            </a:r>
            <a:endParaRPr lang="en-US" sz="2000" kern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24" kern="0" dirty="0"/>
              <a:t>Only part of overall security plan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24" kern="0" dirty="0"/>
              <a:t>Defense in Depth</a:t>
            </a:r>
            <a:endParaRPr lang="en-US" sz="2520" kern="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24" kern="0" dirty="0"/>
          </a:p>
        </p:txBody>
      </p:sp>
    </p:spTree>
    <p:extLst>
      <p:ext uri="{BB962C8B-B14F-4D97-AF65-F5344CB8AC3E}">
        <p14:creationId xmlns:p14="http://schemas.microsoft.com/office/powerpoint/2010/main" val="821480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1038" y="360363"/>
            <a:ext cx="10800000" cy="1079450"/>
          </a:xfrm>
        </p:spPr>
        <p:txBody>
          <a:bodyPr/>
          <a:lstStyle/>
          <a:p>
            <a:r>
              <a:rPr lang="en-US" dirty="0"/>
              <a:t>Encryption – Why should I care?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24" kern="0" dirty="0"/>
              <a:t>GDPR - General Data Protection Regulation</a:t>
            </a:r>
          </a:p>
          <a:p>
            <a:pPr marL="1033227" lvl="1" indent="-457200">
              <a:buFont typeface="Arial" panose="020B0604020202020204" pitchFamily="34" charset="0"/>
              <a:buChar char="•"/>
            </a:pPr>
            <a:r>
              <a:rPr lang="en-US" sz="2624" kern="0" dirty="0"/>
              <a:t>EU Privacy Law, Effective May 2018</a:t>
            </a:r>
          </a:p>
          <a:p>
            <a:pPr marL="1033227" lvl="1" indent="-457200">
              <a:buFont typeface="Arial" panose="020B0604020202020204" pitchFamily="34" charset="0"/>
              <a:buChar char="•"/>
            </a:pPr>
            <a:r>
              <a:rPr lang="en-US" sz="2624" kern="0" dirty="0"/>
              <a:t>2 Levels of fines, Lower Level and Upper Level</a:t>
            </a:r>
          </a:p>
          <a:p>
            <a:pPr marL="1033227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Up to €10 million, or 2% of annual worldwide revenue, whichever is higher </a:t>
            </a:r>
          </a:p>
          <a:p>
            <a:pPr marL="1033227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Up to €20 million, or 4% of annual worldwide revenue, whichever is higher</a:t>
            </a:r>
            <a:endParaRPr lang="en-US" sz="11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424" kern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24" kern="0" dirty="0"/>
              <a:t>US Based Data Breach Settlements*</a:t>
            </a:r>
          </a:p>
          <a:p>
            <a:pPr marL="1033227" lvl="1" indent="-457200">
              <a:buFont typeface="Arial" panose="020B0604020202020204" pitchFamily="34" charset="0"/>
              <a:buChar char="•"/>
            </a:pPr>
            <a:r>
              <a:rPr lang="en-US" sz="3024" kern="0" dirty="0"/>
              <a:t>Anthem (2017) — $115M</a:t>
            </a:r>
          </a:p>
          <a:p>
            <a:pPr marL="1033227" lvl="1" indent="-457200">
              <a:buFont typeface="Arial" panose="020B0604020202020204" pitchFamily="34" charset="0"/>
              <a:buChar char="•"/>
            </a:pPr>
            <a:r>
              <a:rPr lang="en-US" sz="3024" kern="0" dirty="0"/>
              <a:t>Home Depot (2017) — $25M</a:t>
            </a:r>
          </a:p>
          <a:p>
            <a:pPr marL="1033227" lvl="1" indent="-457200">
              <a:buFont typeface="Arial" panose="020B0604020202020204" pitchFamily="34" charset="0"/>
              <a:buChar char="•"/>
            </a:pPr>
            <a:r>
              <a:rPr lang="en-US" sz="3024" kern="0" dirty="0"/>
              <a:t>Target (2015) — $28.5M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424" kern="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24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5029200" y="5866963"/>
            <a:ext cx="6315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>
                <a:hlinkClick r:id="rId3"/>
              </a:rPr>
              <a:t>*https://www.classaction.com/data-breach/settlement/</a:t>
            </a:r>
            <a:endParaRPr lang="en-US" kern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829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Encryption</a:t>
            </a:r>
          </a:p>
        </p:txBody>
      </p:sp>
    </p:spTree>
    <p:extLst>
      <p:ext uri="{BB962C8B-B14F-4D97-AF65-F5344CB8AC3E}">
        <p14:creationId xmlns:p14="http://schemas.microsoft.com/office/powerpoint/2010/main" val="148607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Encryption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727119" y="1183532"/>
            <a:ext cx="10389172" cy="4360617"/>
          </a:xfrm>
        </p:spPr>
        <p:txBody>
          <a:bodyPr>
            <a:normAutofit/>
          </a:bodyPr>
          <a:lstStyle/>
          <a:p>
            <a:r>
              <a:rPr lang="en-US" dirty="0"/>
              <a:t>Introduced in SQL Server </a:t>
            </a:r>
            <a:r>
              <a:rPr lang="en-US" dirty="0">
                <a:solidFill>
                  <a:srgbClr val="FF0000"/>
                </a:solidFill>
              </a:rPr>
              <a:t>2014</a:t>
            </a:r>
          </a:p>
          <a:p>
            <a:r>
              <a:rPr lang="en-US" dirty="0">
                <a:solidFill>
                  <a:srgbClr val="FF0000"/>
                </a:solidFill>
              </a:rPr>
              <a:t>Standard or Enterprise </a:t>
            </a:r>
            <a:r>
              <a:rPr lang="en-US" dirty="0"/>
              <a:t>Edition</a:t>
            </a:r>
          </a:p>
          <a:p>
            <a:endParaRPr lang="en-US" dirty="0"/>
          </a:p>
          <a:p>
            <a:r>
              <a:rPr lang="en-US" dirty="0"/>
              <a:t>Encrypts native backup files</a:t>
            </a:r>
          </a:p>
          <a:p>
            <a:endParaRPr lang="en-US" dirty="0"/>
          </a:p>
          <a:p>
            <a:r>
              <a:rPr lang="en-US" dirty="0"/>
              <a:t>Based on certificate stored securely within SQL Server engine</a:t>
            </a:r>
          </a:p>
          <a:p>
            <a:pPr>
              <a:spcBef>
                <a:spcPts val="0"/>
              </a:spcBef>
            </a:pPr>
            <a:endParaRPr lang="en-US" sz="2800" dirty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5" name="Content Placeholder 10"/>
          <p:cNvSpPr txBox="1">
            <a:spLocks/>
          </p:cNvSpPr>
          <p:nvPr/>
        </p:nvSpPr>
        <p:spPr bwMode="gray">
          <a:xfrm>
            <a:off x="8396835" y="1183532"/>
            <a:ext cx="2092463" cy="4360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5203" tIns="57602" rIns="115203" bIns="57602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F989A"/>
              </a:buClr>
              <a:buFont typeface="Wingdings" pitchFamily="2" charset="2"/>
              <a:buChar char="§"/>
              <a:defRPr sz="2400" b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F989A"/>
              </a:buClr>
              <a:buChar char="–"/>
              <a:defRPr sz="2000" b="0">
                <a:solidFill>
                  <a:schemeClr val="tx1"/>
                </a:solidFill>
                <a:latin typeface="Calibri"/>
                <a:cs typeface="Calibri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F989A"/>
              </a:buClr>
              <a:buFont typeface="Wingdings" pitchFamily="2" charset="2"/>
              <a:buChar char="§"/>
              <a:defRPr sz="1800" b="0">
                <a:solidFill>
                  <a:schemeClr val="tx1"/>
                </a:solidFill>
                <a:latin typeface="Calibri"/>
                <a:cs typeface="Calibri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F989A"/>
              </a:buClr>
              <a:buFont typeface="Wingdings" pitchFamily="2" charset="2"/>
              <a:buChar char="§"/>
              <a:defRPr sz="1800" b="0">
                <a:solidFill>
                  <a:schemeClr val="tx1"/>
                </a:solidFill>
                <a:latin typeface="Calibri"/>
                <a:cs typeface="Calibri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F989A"/>
              </a:buClr>
              <a:buFont typeface="Wingdings" pitchFamily="2" charset="2"/>
              <a:buChar char="§"/>
              <a:defRPr sz="1800" b="0">
                <a:solidFill>
                  <a:schemeClr val="tx1"/>
                </a:solidFill>
                <a:latin typeface="Calibri"/>
                <a:cs typeface="Calibri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3024" kern="0" dirty="0"/>
          </a:p>
          <a:p>
            <a:pPr marL="0" indent="0">
              <a:buNone/>
            </a:pPr>
            <a:endParaRPr lang="en-US" sz="3024" kern="0" dirty="0"/>
          </a:p>
          <a:p>
            <a:endParaRPr lang="en-US" sz="3024" kern="0" dirty="0"/>
          </a:p>
          <a:p>
            <a:endParaRPr lang="en-US" sz="3024" kern="0" dirty="0"/>
          </a:p>
          <a:p>
            <a:pPr marL="0" indent="0">
              <a:buNone/>
            </a:pPr>
            <a:endParaRPr lang="en-US" sz="3024" kern="0" dirty="0"/>
          </a:p>
          <a:p>
            <a:pPr marL="0" indent="0">
              <a:buNone/>
            </a:pPr>
            <a:endParaRPr lang="en-US" sz="3024" kern="0" dirty="0"/>
          </a:p>
          <a:p>
            <a:pPr marL="0" indent="0">
              <a:buNone/>
            </a:pPr>
            <a:endParaRPr lang="en-US" sz="3024" kern="0" dirty="0"/>
          </a:p>
        </p:txBody>
      </p:sp>
      <p:pic>
        <p:nvPicPr>
          <p:cNvPr id="7" name="Picture 5" descr="C:\In.Sight\Transforum\DEM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716" y="1879228"/>
            <a:ext cx="3022600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1042" y="4897818"/>
            <a:ext cx="10084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BACKUP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DATABASE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MyDB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TO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DISK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N'c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:\backups\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WideWorldSecure.bak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'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965" y="5198373"/>
            <a:ext cx="9117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WITH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ENCRYPTION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ALGORITHM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AES_256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SERVER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CERTIFICATE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[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BackupCert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]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90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6324" y="360363"/>
            <a:ext cx="6273801" cy="5759449"/>
          </a:xfrm>
        </p:spPr>
        <p:txBody>
          <a:bodyPr/>
          <a:lstStyle/>
          <a:p>
            <a:pPr algn="ctr"/>
            <a:r>
              <a:rPr lang="en-US" dirty="0"/>
              <a:t>Transparent</a:t>
            </a:r>
            <a:br>
              <a:rPr lang="en-US" dirty="0"/>
            </a:br>
            <a:r>
              <a:rPr lang="en-US" dirty="0"/>
              <a:t>Data Encryption</a:t>
            </a:r>
          </a:p>
        </p:txBody>
      </p:sp>
    </p:spTree>
    <p:extLst>
      <p:ext uri="{BB962C8B-B14F-4D97-AF65-F5344CB8AC3E}">
        <p14:creationId xmlns:p14="http://schemas.microsoft.com/office/powerpoint/2010/main" val="2753261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Transparent Data Encryption (</a:t>
            </a:r>
            <a:r>
              <a:rPr lang="en-US" dirty="0" err="1"/>
              <a:t>TDE</a:t>
            </a:r>
            <a:r>
              <a:rPr lang="en-US" dirty="0"/>
              <a:t>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727119" y="1183532"/>
            <a:ext cx="10389172" cy="436061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Introduced in SQL Server </a:t>
            </a:r>
            <a:r>
              <a:rPr lang="en-US" dirty="0">
                <a:solidFill>
                  <a:srgbClr val="FF0000"/>
                </a:solidFill>
              </a:rPr>
              <a:t>2008</a:t>
            </a:r>
          </a:p>
          <a:p>
            <a:r>
              <a:rPr lang="en-US" dirty="0">
                <a:solidFill>
                  <a:srgbClr val="FF0000"/>
                </a:solidFill>
              </a:rPr>
              <a:t>Enterprise Only!</a:t>
            </a:r>
          </a:p>
          <a:p>
            <a:endParaRPr lang="en-US" dirty="0"/>
          </a:p>
          <a:p>
            <a:r>
              <a:rPr lang="en-US" dirty="0"/>
              <a:t>Encrypts </a:t>
            </a:r>
            <a:r>
              <a:rPr lang="en-US" dirty="0" err="1"/>
              <a:t>MDF</a:t>
            </a:r>
            <a:r>
              <a:rPr lang="en-US" dirty="0"/>
              <a:t>/</a:t>
            </a:r>
            <a:r>
              <a:rPr lang="en-US" dirty="0" err="1"/>
              <a:t>NDF</a:t>
            </a:r>
            <a:r>
              <a:rPr lang="en-US" dirty="0"/>
              <a:t>/</a:t>
            </a:r>
            <a:r>
              <a:rPr lang="en-US" dirty="0" err="1"/>
              <a:t>LDF</a:t>
            </a:r>
            <a:r>
              <a:rPr lang="en-US" dirty="0"/>
              <a:t> files only</a:t>
            </a:r>
          </a:p>
          <a:p>
            <a:r>
              <a:rPr lang="en-US" dirty="0"/>
              <a:t>Does so at rest only</a:t>
            </a:r>
          </a:p>
          <a:p>
            <a:endParaRPr lang="en-US" dirty="0"/>
          </a:p>
          <a:p>
            <a:r>
              <a:rPr lang="en-US" dirty="0"/>
              <a:t>Server side encryption/decryption</a:t>
            </a:r>
          </a:p>
          <a:p>
            <a:endParaRPr lang="en-US" dirty="0"/>
          </a:p>
          <a:p>
            <a:r>
              <a:rPr lang="en-US" dirty="0"/>
              <a:t>Based on certificate stored securely within SQL Server engine</a:t>
            </a:r>
          </a:p>
          <a:p>
            <a:pPr>
              <a:spcBef>
                <a:spcPts val="0"/>
              </a:spcBef>
            </a:pPr>
            <a:endParaRPr lang="en-US" sz="2800" dirty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5" name="Content Placeholder 10"/>
          <p:cNvSpPr txBox="1">
            <a:spLocks/>
          </p:cNvSpPr>
          <p:nvPr/>
        </p:nvSpPr>
        <p:spPr bwMode="gray">
          <a:xfrm>
            <a:off x="8396835" y="1183532"/>
            <a:ext cx="2092463" cy="4360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5203" tIns="57602" rIns="115203" bIns="57602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F989A"/>
              </a:buClr>
              <a:buFont typeface="Wingdings" pitchFamily="2" charset="2"/>
              <a:buChar char="§"/>
              <a:defRPr sz="2400" b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F989A"/>
              </a:buClr>
              <a:buChar char="–"/>
              <a:defRPr sz="2000" b="0">
                <a:solidFill>
                  <a:schemeClr val="tx1"/>
                </a:solidFill>
                <a:latin typeface="Calibri"/>
                <a:cs typeface="Calibri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F989A"/>
              </a:buClr>
              <a:buFont typeface="Wingdings" pitchFamily="2" charset="2"/>
              <a:buChar char="§"/>
              <a:defRPr sz="1800" b="0">
                <a:solidFill>
                  <a:schemeClr val="tx1"/>
                </a:solidFill>
                <a:latin typeface="Calibri"/>
                <a:cs typeface="Calibri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F989A"/>
              </a:buClr>
              <a:buFont typeface="Wingdings" pitchFamily="2" charset="2"/>
              <a:buChar char="§"/>
              <a:defRPr sz="1800" b="0">
                <a:solidFill>
                  <a:schemeClr val="tx1"/>
                </a:solidFill>
                <a:latin typeface="Calibri"/>
                <a:cs typeface="Calibri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F989A"/>
              </a:buClr>
              <a:buFont typeface="Wingdings" pitchFamily="2" charset="2"/>
              <a:buChar char="§"/>
              <a:defRPr sz="1800" b="0">
                <a:solidFill>
                  <a:schemeClr val="tx1"/>
                </a:solidFill>
                <a:latin typeface="Calibri"/>
                <a:cs typeface="Calibri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3024" kern="0" dirty="0"/>
          </a:p>
          <a:p>
            <a:pPr marL="0" indent="0">
              <a:buNone/>
            </a:pPr>
            <a:endParaRPr lang="en-US" sz="3024" kern="0" dirty="0"/>
          </a:p>
          <a:p>
            <a:endParaRPr lang="en-US" sz="3024" kern="0" dirty="0"/>
          </a:p>
          <a:p>
            <a:endParaRPr lang="en-US" sz="3024" kern="0" dirty="0"/>
          </a:p>
          <a:p>
            <a:pPr marL="0" indent="0">
              <a:buNone/>
            </a:pPr>
            <a:endParaRPr lang="en-US" sz="3024" kern="0" dirty="0"/>
          </a:p>
          <a:p>
            <a:pPr marL="0" indent="0">
              <a:buNone/>
            </a:pPr>
            <a:endParaRPr lang="en-US" sz="3024" kern="0" dirty="0"/>
          </a:p>
          <a:p>
            <a:pPr marL="0" indent="0">
              <a:buNone/>
            </a:pPr>
            <a:endParaRPr lang="en-US" sz="3024" kern="0" dirty="0"/>
          </a:p>
        </p:txBody>
      </p:sp>
      <p:pic>
        <p:nvPicPr>
          <p:cNvPr id="7" name="Picture 5" descr="C:\In.Sight\Transforum\DEM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698" y="2050678"/>
            <a:ext cx="3022600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12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QLSatOslo 2016">
  <a:themeElements>
    <a:clrScheme name="PASS SQLSaturday">
      <a:dk1>
        <a:srgbClr val="101820"/>
      </a:dk1>
      <a:lt1>
        <a:srgbClr val="FFFFFF"/>
      </a:lt1>
      <a:dk2>
        <a:srgbClr val="414A54"/>
      </a:dk2>
      <a:lt2>
        <a:srgbClr val="F2F2F2"/>
      </a:lt2>
      <a:accent1>
        <a:srgbClr val="007A3E"/>
      </a:accent1>
      <a:accent2>
        <a:srgbClr val="00BF6F"/>
      </a:accent2>
      <a:accent3>
        <a:srgbClr val="2DCCD3"/>
      </a:accent3>
      <a:accent4>
        <a:srgbClr val="007377"/>
      </a:accent4>
      <a:accent5>
        <a:srgbClr val="6558B1"/>
      </a:accent5>
      <a:accent6>
        <a:srgbClr val="AF272F"/>
      </a:accent6>
      <a:hlink>
        <a:srgbClr val="00BF6F"/>
      </a:hlink>
      <a:folHlink>
        <a:srgbClr val="2DCCD3"/>
      </a:folHlink>
    </a:clrScheme>
    <a:fontScheme name="PASS SQLSaturday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lIns="0" tIns="0" rIns="0" bIns="0" anchor="ctr">
        <a:spAutoFit/>
      </a:bodyPr>
      <a:lstStyle>
        <a:defPPr algn="l">
          <a:defRPr sz="2400" dirty="0" smtClean="0">
            <a:solidFill>
              <a:schemeClr val="accent1"/>
            </a:solidFill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7235</TotalTime>
  <Words>577</Words>
  <Application>Microsoft Office PowerPoint</Application>
  <PresentationFormat>Custom</PresentationFormat>
  <Paragraphs>170</Paragraphs>
  <Slides>19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 Narrow</vt:lpstr>
      <vt:lpstr>Calibri</vt:lpstr>
      <vt:lpstr>Consolas</vt:lpstr>
      <vt:lpstr>Segoe UI</vt:lpstr>
      <vt:lpstr>Times New Roman</vt:lpstr>
      <vt:lpstr>Wingdings</vt:lpstr>
      <vt:lpstr>SQLSatOslo 2016</vt:lpstr>
      <vt:lpstr>Image</vt:lpstr>
      <vt:lpstr>Encryption Not just for the NSA anymore</vt:lpstr>
      <vt:lpstr>Who is this guy?</vt:lpstr>
      <vt:lpstr>PowerPoint Presentation</vt:lpstr>
      <vt:lpstr>Encryption – What is it? </vt:lpstr>
      <vt:lpstr>Encryption – Why should I care? </vt:lpstr>
      <vt:lpstr>Backup Encryption</vt:lpstr>
      <vt:lpstr>Backup Encryption</vt:lpstr>
      <vt:lpstr>Transparent Data Encryption</vt:lpstr>
      <vt:lpstr>Transparent Data Encryption (TDE)</vt:lpstr>
      <vt:lpstr>Transparent Data Encryption (TDE)</vt:lpstr>
      <vt:lpstr>Always Encrypted</vt:lpstr>
      <vt:lpstr>Always Encrypted</vt:lpstr>
      <vt:lpstr>Always Encrypted</vt:lpstr>
      <vt:lpstr>Connection Encryption</vt:lpstr>
      <vt:lpstr>Connection Encryption</vt:lpstr>
      <vt:lpstr>Certificate Importance</vt:lpstr>
      <vt:lpstr>Certificates Are Important!!</vt:lpstr>
      <vt:lpstr>Defense in depth</vt:lpstr>
      <vt:lpstr>Thank you!</vt:lpstr>
    </vt:vector>
  </TitlesOfParts>
  <Company>Revealed Design,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Hamilton</dc:creator>
  <cp:lastModifiedBy>Eric</cp:lastModifiedBy>
  <cp:revision>83</cp:revision>
  <dcterms:created xsi:type="dcterms:W3CDTF">2011-08-19T20:30:49Z</dcterms:created>
  <dcterms:modified xsi:type="dcterms:W3CDTF">2018-04-04T02:06:53Z</dcterms:modified>
</cp:coreProperties>
</file>