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62" r:id="rId4"/>
    <p:sldId id="258" r:id="rId5"/>
    <p:sldId id="260" r:id="rId6"/>
    <p:sldId id="284" r:id="rId7"/>
    <p:sldId id="267" r:id="rId8"/>
    <p:sldId id="259" r:id="rId9"/>
    <p:sldId id="273" r:id="rId10"/>
    <p:sldId id="269" r:id="rId11"/>
    <p:sldId id="274" r:id="rId12"/>
    <p:sldId id="275" r:id="rId13"/>
    <p:sldId id="268" r:id="rId14"/>
    <p:sldId id="272" r:id="rId15"/>
    <p:sldId id="278" r:id="rId16"/>
    <p:sldId id="283" r:id="rId17"/>
    <p:sldId id="279" r:id="rId18"/>
    <p:sldId id="281" r:id="rId19"/>
    <p:sldId id="276" r:id="rId20"/>
    <p:sldId id="280" r:id="rId21"/>
    <p:sldId id="263" r:id="rId22"/>
    <p:sldId id="264" r:id="rId23"/>
    <p:sldId id="265" r:id="rId24"/>
    <p:sldId id="266"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2"/>
    <a:srgbClr val="293B47"/>
    <a:srgbClr val="00ACA8"/>
    <a:srgbClr val="EC4D32"/>
    <a:srgbClr val="1E2C35"/>
    <a:srgbClr val="1E2C3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31" autoAdjust="0"/>
  </p:normalViewPr>
  <p:slideViewPr>
    <p:cSldViewPr snapToGrid="0" snapToObjects="1">
      <p:cViewPr>
        <p:scale>
          <a:sx n="110" d="100"/>
          <a:sy n="110" d="100"/>
        </p:scale>
        <p:origin x="-1590"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C89B1-B68E-454A-A954-6804D837DA83}" type="datetimeFigureOut">
              <a:rPr lang="en-US" smtClean="0"/>
              <a:t>8/14/2017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9FE1F-2B0E-4A4A-8476-FA234E358C16}" type="slidenum">
              <a:rPr lang="en-US" smtClean="0"/>
              <a:t>‹#›</a:t>
            </a:fld>
            <a:endParaRPr lang="en-US"/>
          </a:p>
        </p:txBody>
      </p:sp>
    </p:spTree>
    <p:extLst>
      <p:ext uri="{BB962C8B-B14F-4D97-AF65-F5344CB8AC3E}">
        <p14:creationId xmlns:p14="http://schemas.microsoft.com/office/powerpoint/2010/main" val="12790740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  -- This is when you are stuck right now and need</a:t>
            </a:r>
            <a:r>
              <a:rPr lang="en-US" baseline="0" dirty="0" smtClean="0"/>
              <a:t> someone to point you in a direction.</a:t>
            </a:r>
          </a:p>
          <a:p>
            <a:r>
              <a:rPr lang="en-US" baseline="0" dirty="0" smtClean="0"/>
              <a:t>Learning – These are opportunities to learn more about SQL Server preemptively and usually self paced.</a:t>
            </a:r>
          </a:p>
          <a:p>
            <a:r>
              <a:rPr lang="en-US" baseline="0" dirty="0" smtClean="0"/>
              <a:t>Training – These are instructor led training sessions and seminars.</a:t>
            </a:r>
          </a:p>
        </p:txBody>
      </p:sp>
      <p:sp>
        <p:nvSpPr>
          <p:cNvPr id="4" name="Slide Number Placeholder 3"/>
          <p:cNvSpPr>
            <a:spLocks noGrp="1"/>
          </p:cNvSpPr>
          <p:nvPr>
            <p:ph type="sldNum" sz="quarter" idx="10"/>
          </p:nvPr>
        </p:nvSpPr>
        <p:spPr/>
        <p:txBody>
          <a:bodyPr/>
          <a:lstStyle/>
          <a:p>
            <a:fld id="{DA99FE1F-2B0E-4A4A-8476-FA234E358C16}" type="slidenum">
              <a:rPr lang="en-US" smtClean="0"/>
              <a:t>4</a:t>
            </a:fld>
            <a:endParaRPr lang="en-US"/>
          </a:p>
        </p:txBody>
      </p:sp>
    </p:spTree>
    <p:extLst>
      <p:ext uri="{BB962C8B-B14F-4D97-AF65-F5344CB8AC3E}">
        <p14:creationId xmlns:p14="http://schemas.microsoft.com/office/powerpoint/2010/main" val="2044645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http://www.pass.org/Community/Groups/LocalGroups.aspx</a:t>
            </a:r>
          </a:p>
          <a:p>
            <a:r>
              <a:rPr lang="en-US" dirty="0" smtClean="0"/>
              <a:t>http://</a:t>
            </a:r>
            <a:r>
              <a:rPr lang="en-US" dirty="0" smtClean="0"/>
              <a:t>www.pass.org/Community/Groups/VirtualGroups.aspx – See next slide</a:t>
            </a:r>
            <a:endParaRPr lang="en-US" dirty="0" smtClean="0"/>
          </a:p>
        </p:txBody>
      </p:sp>
      <p:sp>
        <p:nvSpPr>
          <p:cNvPr id="4" name="Slide Number Placeholder 3"/>
          <p:cNvSpPr>
            <a:spLocks noGrp="1"/>
          </p:cNvSpPr>
          <p:nvPr>
            <p:ph type="sldNum" sz="quarter" idx="10"/>
          </p:nvPr>
        </p:nvSpPr>
        <p:spPr/>
        <p:txBody>
          <a:bodyPr/>
          <a:lstStyle/>
          <a:p>
            <a:fld id="{DA99FE1F-2B0E-4A4A-8476-FA234E358C16}" type="slidenum">
              <a:rPr lang="en-US" smtClean="0"/>
              <a:t>15</a:t>
            </a:fld>
            <a:endParaRPr lang="en-US"/>
          </a:p>
        </p:txBody>
      </p:sp>
    </p:spTree>
    <p:extLst>
      <p:ext uri="{BB962C8B-B14F-4D97-AF65-F5344CB8AC3E}">
        <p14:creationId xmlns:p14="http://schemas.microsoft.com/office/powerpoint/2010/main" val="1193103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DD65AC4-17B0-4E19-8496-B264E70A18D3}" type="slidenum">
              <a:rPr lang="en-US" smtClean="0"/>
              <a:t>16</a:t>
            </a:fld>
            <a:endParaRPr lang="en-US" dirty="0"/>
          </a:p>
        </p:txBody>
      </p:sp>
    </p:spTree>
    <p:extLst>
      <p:ext uri="{BB962C8B-B14F-4D97-AF65-F5344CB8AC3E}">
        <p14:creationId xmlns:p14="http://schemas.microsoft.com/office/powerpoint/2010/main" val="692940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http://sqlblog.com/tags/t-sql+tuesday/default.aspx</a:t>
            </a:r>
          </a:p>
          <a:p>
            <a:endParaRPr lang="en-US" dirty="0" smtClean="0"/>
          </a:p>
          <a:p>
            <a:r>
              <a:rPr lang="en-US" dirty="0" smtClean="0"/>
              <a:t>http://sqlsentry.tv/</a:t>
            </a:r>
          </a:p>
          <a:p>
            <a:r>
              <a:rPr lang="en-US" dirty="0" smtClean="0"/>
              <a:t>https://www.idera.com/events/geeksync</a:t>
            </a:r>
          </a:p>
          <a:p>
            <a:r>
              <a:rPr lang="en-US" dirty="0" smtClean="0"/>
              <a:t>http://www.red-gate.com/webinars/</a:t>
            </a:r>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17</a:t>
            </a:fld>
            <a:endParaRPr lang="en-US"/>
          </a:p>
        </p:txBody>
      </p:sp>
    </p:spTree>
    <p:extLst>
      <p:ext uri="{BB962C8B-B14F-4D97-AF65-F5344CB8AC3E}">
        <p14:creationId xmlns:p14="http://schemas.microsoft.com/office/powerpoint/2010/main" val="1193103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http://www.pass.org/summit/2017/Home.aspx – In</a:t>
            </a:r>
            <a:r>
              <a:rPr lang="en-US" baseline="0" dirty="0" smtClean="0"/>
              <a:t> Seattle in November</a:t>
            </a:r>
            <a:endParaRPr lang="en-US" dirty="0" smtClean="0"/>
          </a:p>
          <a:p>
            <a:r>
              <a:rPr lang="en-US" dirty="0" smtClean="0"/>
              <a:t>https://devintersection.com/#!/SQL-Conference – Vegas, usually right before PASS Summit</a:t>
            </a:r>
          </a:p>
          <a:p>
            <a:r>
              <a:rPr lang="en-US" dirty="0" smtClean="0"/>
              <a:t>http://sqlcruise.com/ - Due to</a:t>
            </a:r>
            <a:r>
              <a:rPr lang="en-US" baseline="0" dirty="0" smtClean="0"/>
              <a:t> popularity, usually one Alaskan and one Caribbean per year</a:t>
            </a:r>
            <a:endParaRPr lang="en-US" dirty="0" smtClean="0"/>
          </a:p>
          <a:p>
            <a:r>
              <a:rPr lang="en-US" dirty="0" smtClean="0"/>
              <a:t>http://itdevconnections.com/dc17/Public/Content.aspx?ID=1066829&amp;sortMenu=103000 – In San Francisco</a:t>
            </a:r>
            <a:r>
              <a:rPr lang="en-US" baseline="0" dirty="0" smtClean="0"/>
              <a:t> in </a:t>
            </a:r>
            <a:r>
              <a:rPr lang="en-US" dirty="0" smtClean="0"/>
              <a:t>October</a:t>
            </a:r>
          </a:p>
          <a:p>
            <a:r>
              <a:rPr lang="en-US" dirty="0" smtClean="0"/>
              <a:t>https://sqlbits.com/ -- UK, April</a:t>
            </a:r>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18</a:t>
            </a:fld>
            <a:endParaRPr lang="en-US"/>
          </a:p>
        </p:txBody>
      </p:sp>
    </p:spTree>
    <p:extLst>
      <p:ext uri="{BB962C8B-B14F-4D97-AF65-F5344CB8AC3E}">
        <p14:creationId xmlns:p14="http://schemas.microsoft.com/office/powerpoint/2010/main" val="11328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https://www.sqlskills.com/sql-server-training/</a:t>
            </a:r>
          </a:p>
          <a:p>
            <a:r>
              <a:rPr lang="en-US" dirty="0" smtClean="0"/>
              <a:t>https://www.brentozar.com/product-category/live-instructor-led-training-classes/</a:t>
            </a:r>
          </a:p>
          <a:p>
            <a:r>
              <a:rPr lang="en-US" dirty="0" smtClean="0"/>
              <a:t>http://pragmaticworks.com/Training/Courses#type=Boot-Camps,Workshops</a:t>
            </a:r>
          </a:p>
          <a:p>
            <a:r>
              <a:rPr lang="en-US" dirty="0" smtClean="0"/>
              <a:t>http://www.newhorizons.com/about-new-horizons/find-a-location</a:t>
            </a:r>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19</a:t>
            </a:fld>
            <a:endParaRPr lang="en-US"/>
          </a:p>
        </p:txBody>
      </p:sp>
    </p:spTree>
    <p:extLst>
      <p:ext uri="{BB962C8B-B14F-4D97-AF65-F5344CB8AC3E}">
        <p14:creationId xmlns:p14="http://schemas.microsoft.com/office/powerpoint/2010/main" val="1132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 many options</a:t>
            </a:r>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20</a:t>
            </a:fld>
            <a:endParaRPr lang="en-US"/>
          </a:p>
        </p:txBody>
      </p:sp>
    </p:spTree>
    <p:extLst>
      <p:ext uri="{BB962C8B-B14F-4D97-AF65-F5344CB8AC3E}">
        <p14:creationId xmlns:p14="http://schemas.microsoft.com/office/powerpoint/2010/main" val="1132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35295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SQL Server has a very robust community.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Precedence offered to free things</a:t>
            </a:r>
          </a:p>
          <a:p>
            <a:r>
              <a:rPr lang="en-US" baseline="0" dirty="0" smtClean="0"/>
              <a:t/>
            </a:r>
            <a:br>
              <a:rPr lang="en-US" baseline="0" dirty="0" smtClean="0"/>
            </a:br>
            <a:r>
              <a:rPr lang="en-US" baseline="0" dirty="0" smtClean="0"/>
              <a:t>Don’t need to take a ton of notes or take camera phone shots</a:t>
            </a:r>
          </a:p>
          <a:p>
            <a:endParaRPr lang="en-US" baseline="0" dirty="0" smtClean="0"/>
          </a:p>
          <a:p>
            <a:r>
              <a:rPr lang="en-US" baseline="0" dirty="0" smtClean="0"/>
              <a:t>Links in presenter notes</a:t>
            </a:r>
          </a:p>
        </p:txBody>
      </p:sp>
      <p:sp>
        <p:nvSpPr>
          <p:cNvPr id="4" name="Slide Number Placeholder 3"/>
          <p:cNvSpPr>
            <a:spLocks noGrp="1"/>
          </p:cNvSpPr>
          <p:nvPr>
            <p:ph type="sldNum" sz="quarter" idx="10"/>
          </p:nvPr>
        </p:nvSpPr>
        <p:spPr/>
        <p:txBody>
          <a:bodyPr/>
          <a:lstStyle/>
          <a:p>
            <a:fld id="{DA99FE1F-2B0E-4A4A-8476-FA234E358C16}" type="slidenum">
              <a:rPr lang="en-US" smtClean="0"/>
              <a:t>5</a:t>
            </a:fld>
            <a:endParaRPr lang="en-US"/>
          </a:p>
        </p:txBody>
      </p:sp>
    </p:spTree>
    <p:extLst>
      <p:ext uri="{BB962C8B-B14F-4D97-AF65-F5344CB8AC3E}">
        <p14:creationId xmlns:p14="http://schemas.microsoft.com/office/powerpoint/2010/main" val="113562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will help you get by or it can be a roadmap</a:t>
            </a:r>
            <a:r>
              <a:rPr lang="en-US" baseline="0" dirty="0" smtClean="0"/>
              <a:t> to greatness.</a:t>
            </a:r>
          </a:p>
          <a:p>
            <a:r>
              <a:rPr lang="en-US" baseline="0" dirty="0" smtClean="0"/>
              <a:t/>
            </a:r>
            <a:br>
              <a:rPr lang="en-US" baseline="0" dirty="0" smtClean="0"/>
            </a:br>
            <a:r>
              <a:rPr lang="en-US" baseline="0" dirty="0" smtClean="0"/>
              <a:t>Let’s get started!</a:t>
            </a:r>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6</a:t>
            </a:fld>
            <a:endParaRPr lang="en-US"/>
          </a:p>
        </p:txBody>
      </p:sp>
    </p:spTree>
    <p:extLst>
      <p:ext uri="{BB962C8B-B14F-4D97-AF65-F5344CB8AC3E}">
        <p14:creationId xmlns:p14="http://schemas.microsoft.com/office/powerpoint/2010/main" val="113562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got an error.  Your</a:t>
            </a:r>
            <a:r>
              <a:rPr lang="en-US" baseline="0" dirty="0" smtClean="0"/>
              <a:t> server is frozen up.  People can’t work.  That line forms outside your door.  This isn’t time to attend a training session or watch a video.</a:t>
            </a:r>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7</a:t>
            </a:fld>
            <a:endParaRPr lang="en-US"/>
          </a:p>
        </p:txBody>
      </p:sp>
    </p:spTree>
    <p:extLst>
      <p:ext uri="{BB962C8B-B14F-4D97-AF65-F5344CB8AC3E}">
        <p14:creationId xmlns:p14="http://schemas.microsoft.com/office/powerpoint/2010/main" val="318223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talking</a:t>
            </a:r>
            <a:r>
              <a:rPr lang="en-US" baseline="0" dirty="0" smtClean="0"/>
              <a:t> about more than Google.</a:t>
            </a:r>
          </a:p>
          <a:p>
            <a:endParaRPr lang="en-US" baseline="0" dirty="0" smtClean="0"/>
          </a:p>
          <a:p>
            <a:r>
              <a:rPr lang="en-US" baseline="0" dirty="0" smtClean="0"/>
              <a:t>Let’s see that in action…</a:t>
            </a:r>
          </a:p>
          <a:p>
            <a:r>
              <a:rPr lang="en-US" baseline="0" dirty="0" smtClean="0"/>
              <a:t>https://twitter.com/</a:t>
            </a:r>
          </a:p>
          <a:p>
            <a:r>
              <a:rPr lang="en-US" baseline="0" dirty="0" smtClean="0"/>
              <a:t>https://sqlcommunity.slack.com/messages/@slackbot/</a:t>
            </a:r>
          </a:p>
          <a:p>
            <a:r>
              <a:rPr lang="en-US" dirty="0" smtClean="0"/>
              <a:t>https://stackoverflow.com/questions – Heavily geared towards development</a:t>
            </a:r>
          </a:p>
          <a:p>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8</a:t>
            </a:fld>
            <a:endParaRPr lang="en-US"/>
          </a:p>
        </p:txBody>
      </p:sp>
    </p:spTree>
    <p:extLst>
      <p:ext uri="{BB962C8B-B14F-4D97-AF65-F5344CB8AC3E}">
        <p14:creationId xmlns:p14="http://schemas.microsoft.com/office/powerpoint/2010/main" val="136687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https://www.sqlservercentral.com/Forums/ - SSC</a:t>
            </a:r>
            <a:r>
              <a:rPr lang="en-US" baseline="0" dirty="0" smtClean="0"/>
              <a:t> has specialized forums</a:t>
            </a:r>
          </a:p>
          <a:p>
            <a:endParaRPr lang="en-US" baseline="0" dirty="0" smtClean="0"/>
          </a:p>
          <a:p>
            <a:r>
              <a:rPr lang="en-US" baseline="0" dirty="0" smtClean="0"/>
              <a:t>We’ll talk about building that network later</a:t>
            </a:r>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9</a:t>
            </a:fld>
            <a:endParaRPr lang="en-US"/>
          </a:p>
        </p:txBody>
      </p:sp>
    </p:spTree>
    <p:extLst>
      <p:ext uri="{BB962C8B-B14F-4D97-AF65-F5344CB8AC3E}">
        <p14:creationId xmlns:p14="http://schemas.microsoft.com/office/powerpoint/2010/main" val="1229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https://www.khanacademy.org/computing/computer-programming/sql</a:t>
            </a:r>
          </a:p>
          <a:p>
            <a:r>
              <a:rPr lang="en-US" dirty="0" smtClean="0"/>
              <a:t>https://www.pluralsight.com/browse/it-ops/database-administration</a:t>
            </a:r>
          </a:p>
          <a:p>
            <a:r>
              <a:rPr lang="en-US" dirty="0" smtClean="0"/>
              <a:t>https://www.sqlskills.com/sql-server-resources/sql-server-mcm-training-videos/</a:t>
            </a:r>
          </a:p>
          <a:p>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11</a:t>
            </a:fld>
            <a:endParaRPr lang="en-US"/>
          </a:p>
        </p:txBody>
      </p:sp>
    </p:spTree>
    <p:extLst>
      <p:ext uri="{BB962C8B-B14F-4D97-AF65-F5344CB8AC3E}">
        <p14:creationId xmlns:p14="http://schemas.microsoft.com/office/powerpoint/2010/main" val="1229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https://ericblinn.com/</a:t>
            </a:r>
          </a:p>
          <a:p>
            <a:r>
              <a:rPr lang="en-US" dirty="0" smtClean="0"/>
              <a:t>https://drcdba.com/</a:t>
            </a:r>
          </a:p>
          <a:p>
            <a:r>
              <a:rPr lang="en-US" dirty="0" smtClean="0"/>
              <a:t>http://www.sqlmason.com/</a:t>
            </a:r>
          </a:p>
          <a:p>
            <a:r>
              <a:rPr lang="en-US" dirty="0" smtClean="0"/>
              <a:t>https://iconicdba.com/</a:t>
            </a:r>
          </a:p>
          <a:p>
            <a:endParaRPr lang="en-US" dirty="0" smtClean="0"/>
          </a:p>
          <a:p>
            <a:r>
              <a:rPr lang="en-US" dirty="0" smtClean="0"/>
              <a:t>http://resources.pythian.com/datascape-podcast</a:t>
            </a:r>
          </a:p>
          <a:p>
            <a:r>
              <a:rPr lang="en-US" dirty="0" smtClean="0"/>
              <a:t>https://www.sqldownunder.com/Podcasts</a:t>
            </a:r>
          </a:p>
          <a:p>
            <a:endParaRPr lang="en-US" dirty="0" smtClean="0"/>
          </a:p>
          <a:p>
            <a:r>
              <a:rPr lang="en-US" dirty="0" smtClean="0"/>
              <a:t>https://learn.tmwsystems.com/</a:t>
            </a:r>
          </a:p>
          <a:p>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12</a:t>
            </a:fld>
            <a:endParaRPr lang="en-US"/>
          </a:p>
        </p:txBody>
      </p:sp>
    </p:spTree>
    <p:extLst>
      <p:ext uri="{BB962C8B-B14F-4D97-AF65-F5344CB8AC3E}">
        <p14:creationId xmlns:p14="http://schemas.microsoft.com/office/powerpoint/2010/main" val="1229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http://sqlsaturday.com/</a:t>
            </a:r>
          </a:p>
          <a:p>
            <a:endParaRPr lang="en-US" dirty="0" smtClean="0"/>
          </a:p>
          <a:p>
            <a:r>
              <a:rPr lang="en-US" dirty="0" smtClean="0"/>
              <a:t>One of my favorite</a:t>
            </a:r>
            <a:r>
              <a:rPr lang="en-US" baseline="0" dirty="0" smtClean="0"/>
              <a:t> training opportunities.  Worthy of its own special slide.</a:t>
            </a:r>
            <a:endParaRPr lang="en-US" dirty="0"/>
          </a:p>
        </p:txBody>
      </p:sp>
      <p:sp>
        <p:nvSpPr>
          <p:cNvPr id="4" name="Slide Number Placeholder 3"/>
          <p:cNvSpPr>
            <a:spLocks noGrp="1"/>
          </p:cNvSpPr>
          <p:nvPr>
            <p:ph type="sldNum" sz="quarter" idx="10"/>
          </p:nvPr>
        </p:nvSpPr>
        <p:spPr/>
        <p:txBody>
          <a:bodyPr/>
          <a:lstStyle/>
          <a:p>
            <a:fld id="{DA99FE1F-2B0E-4A4A-8476-FA234E358C16}" type="slidenum">
              <a:rPr lang="en-US" smtClean="0"/>
              <a:t>14</a:t>
            </a:fld>
            <a:endParaRPr lang="en-US"/>
          </a:p>
        </p:txBody>
      </p:sp>
    </p:spTree>
    <p:extLst>
      <p:ext uri="{BB962C8B-B14F-4D97-AF65-F5344CB8AC3E}">
        <p14:creationId xmlns:p14="http://schemas.microsoft.com/office/powerpoint/2010/main" val="1193103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2017_insight_PPT_layout-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31" y="-7890"/>
            <a:ext cx="9204219" cy="5177373"/>
          </a:xfrm>
          <a:prstGeom prst="rect">
            <a:avLst/>
          </a:prstGeom>
        </p:spPr>
      </p:pic>
      <p:sp>
        <p:nvSpPr>
          <p:cNvPr id="2" name="Title 1"/>
          <p:cNvSpPr>
            <a:spLocks noGrp="1"/>
          </p:cNvSpPr>
          <p:nvPr>
            <p:ph type="ctrTitle" hasCustomPrompt="1"/>
          </p:nvPr>
        </p:nvSpPr>
        <p:spPr>
          <a:xfrm>
            <a:off x="2416848" y="2917151"/>
            <a:ext cx="5410970" cy="962121"/>
          </a:xfrm>
        </p:spPr>
        <p:txBody>
          <a:bodyPr>
            <a:normAutofit/>
          </a:bodyPr>
          <a:lstStyle>
            <a:lvl1pPr algn="ctr">
              <a:defRPr sz="2800" b="1" baseline="0">
                <a:solidFill>
                  <a:srgbClr val="00ACA8"/>
                </a:solidFill>
                <a:latin typeface="Arial"/>
                <a:cs typeface="Arial"/>
              </a:defRPr>
            </a:lvl1pPr>
          </a:lstStyle>
          <a:p>
            <a:r>
              <a:rPr lang="en-US" dirty="0" smtClean="0"/>
              <a:t>Click to Edit Presentation Title</a:t>
            </a:r>
            <a:endParaRPr lang="en-US" dirty="0"/>
          </a:p>
        </p:txBody>
      </p:sp>
    </p:spTree>
    <p:extLst>
      <p:ext uri="{BB962C8B-B14F-4D97-AF65-F5344CB8AC3E}">
        <p14:creationId xmlns:p14="http://schemas.microsoft.com/office/powerpoint/2010/main" val="209483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chemeClr val="bg1"/>
                </a:solidFill>
                <a:effectLst/>
                <a:latin typeface="+mn-lt"/>
                <a:ea typeface="+mn-ea"/>
                <a:cs typeface="+mn-cs"/>
              </a:rPr>
              <a:t>© 2017 PeopleNet or TMW Systems, Inc. All materials are confidential and for internal customer use only.</a:t>
            </a:r>
            <a:endParaRPr lang="en-US" sz="1200" dirty="0">
              <a:solidFill>
                <a:schemeClr val="bg1"/>
              </a:solidFill>
            </a:endParaRPr>
          </a:p>
        </p:txBody>
      </p:sp>
    </p:spTree>
    <p:extLst>
      <p:ext uri="{BB962C8B-B14F-4D97-AF65-F5344CB8AC3E}">
        <p14:creationId xmlns:p14="http://schemas.microsoft.com/office/powerpoint/2010/main" val="227527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 with TF Logo">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chemeClr val="bg1"/>
                </a:solidFill>
                <a:effectLst/>
                <a:latin typeface="+mn-lt"/>
                <a:ea typeface="+mn-ea"/>
                <a:cs typeface="+mn-cs"/>
              </a:rPr>
              <a:t>© 2017 PeopleNet or TMW Systems, Inc. All materials are confidential and for internal customer use only.</a:t>
            </a:r>
            <a:endParaRPr lang="en-US" sz="1200" dirty="0">
              <a:solidFill>
                <a:schemeClr val="bg1"/>
              </a:solidFill>
            </a:endParaRPr>
          </a:p>
        </p:txBody>
      </p:sp>
    </p:spTree>
    <p:extLst>
      <p:ext uri="{BB962C8B-B14F-4D97-AF65-F5344CB8AC3E}">
        <p14:creationId xmlns:p14="http://schemas.microsoft.com/office/powerpoint/2010/main" val="374885296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grpSp>
        <p:nvGrpSpPr>
          <p:cNvPr id="9" name="Group 8"/>
          <p:cNvGrpSpPr/>
          <p:nvPr userDrawn="1"/>
        </p:nvGrpSpPr>
        <p:grpSpPr>
          <a:xfrm>
            <a:off x="-7697" y="4695918"/>
            <a:ext cx="9166295" cy="457200"/>
            <a:chOff x="-7697" y="4695918"/>
            <a:chExt cx="9166295" cy="457200"/>
          </a:xfrm>
        </p:grpSpPr>
        <p:sp>
          <p:nvSpPr>
            <p:cNvPr id="10" name="Rectangle 9"/>
            <p:cNvSpPr/>
            <p:nvPr userDrawn="1"/>
          </p:nvSpPr>
          <p:spPr>
            <a:xfrm>
              <a:off x="8701398" y="4695918"/>
              <a:ext cx="457200" cy="457200"/>
            </a:xfrm>
            <a:prstGeom prst="rect">
              <a:avLst/>
            </a:prstGeom>
            <a:solidFill>
              <a:srgbClr val="EC4D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userDrawn="1"/>
          </p:nvSpPr>
          <p:spPr>
            <a:xfrm>
              <a:off x="8251497" y="4695918"/>
              <a:ext cx="457200" cy="457200"/>
            </a:xfrm>
            <a:prstGeom prst="rect">
              <a:avLst/>
            </a:prstGeom>
            <a:solidFill>
              <a:srgbClr val="EC4D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userDrawn="1"/>
          </p:nvSpPr>
          <p:spPr>
            <a:xfrm>
              <a:off x="7801596" y="4695918"/>
              <a:ext cx="457200" cy="457200"/>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userDrawn="1"/>
          </p:nvSpPr>
          <p:spPr>
            <a:xfrm>
              <a:off x="7351695" y="4695918"/>
              <a:ext cx="457200" cy="457200"/>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userDrawn="1"/>
          </p:nvSpPr>
          <p:spPr>
            <a:xfrm>
              <a:off x="-7697" y="4695918"/>
              <a:ext cx="7366691" cy="457200"/>
            </a:xfrm>
            <a:prstGeom prst="rect">
              <a:avLst/>
            </a:prstGeom>
            <a:solidFill>
              <a:srgbClr val="293B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descr="PeopleNet Logo White 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562" y="4739875"/>
              <a:ext cx="812846" cy="333026"/>
            </a:xfrm>
            <a:prstGeom prst="rect">
              <a:avLst/>
            </a:prstGeom>
          </p:spPr>
        </p:pic>
        <p:pic>
          <p:nvPicPr>
            <p:cNvPr id="16" name="Picture 15" descr="TMW_Trimbl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8298" y="4792376"/>
              <a:ext cx="657494" cy="271992"/>
            </a:xfrm>
            <a:prstGeom prst="rect">
              <a:avLst/>
            </a:prstGeom>
          </p:spPr>
        </p:pic>
      </p:grpSp>
      <p:sp>
        <p:nvSpPr>
          <p:cNvPr id="17" name="Rectangle 16"/>
          <p:cNvSpPr/>
          <p:nvPr userDrawn="1"/>
        </p:nvSpPr>
        <p:spPr>
          <a:xfrm>
            <a:off x="-105829" y="-16285"/>
            <a:ext cx="1742102" cy="1253817"/>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chemeClr val="bg1"/>
                </a:solidFill>
                <a:effectLst/>
                <a:latin typeface="+mn-lt"/>
                <a:ea typeface="+mn-ea"/>
                <a:cs typeface="+mn-cs"/>
              </a:rPr>
              <a:t>© 2017 PeopleNet or TMW Systems, Inc. All materials are confidential and for internal customer use only.</a:t>
            </a:r>
            <a:endParaRPr lang="en-US" sz="1200" dirty="0">
              <a:solidFill>
                <a:schemeClr val="bg1"/>
              </a:solidFill>
            </a:endParaRPr>
          </a:p>
        </p:txBody>
      </p:sp>
    </p:spTree>
    <p:extLst>
      <p:ext uri="{BB962C8B-B14F-4D97-AF65-F5344CB8AC3E}">
        <p14:creationId xmlns:p14="http://schemas.microsoft.com/office/powerpoint/2010/main" val="1049609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9" name="Group 8"/>
          <p:cNvGrpSpPr/>
          <p:nvPr userDrawn="1"/>
        </p:nvGrpSpPr>
        <p:grpSpPr>
          <a:xfrm>
            <a:off x="-7697" y="4695918"/>
            <a:ext cx="9166295" cy="457200"/>
            <a:chOff x="-7697" y="4695918"/>
            <a:chExt cx="9166295" cy="457200"/>
          </a:xfrm>
        </p:grpSpPr>
        <p:sp>
          <p:nvSpPr>
            <p:cNvPr id="10" name="Rectangle 9"/>
            <p:cNvSpPr/>
            <p:nvPr userDrawn="1"/>
          </p:nvSpPr>
          <p:spPr>
            <a:xfrm>
              <a:off x="8701398" y="4695918"/>
              <a:ext cx="457200" cy="457200"/>
            </a:xfrm>
            <a:prstGeom prst="rect">
              <a:avLst/>
            </a:prstGeom>
            <a:solidFill>
              <a:srgbClr val="EC4D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userDrawn="1"/>
          </p:nvSpPr>
          <p:spPr>
            <a:xfrm>
              <a:off x="8251497" y="4695918"/>
              <a:ext cx="457200" cy="457200"/>
            </a:xfrm>
            <a:prstGeom prst="rect">
              <a:avLst/>
            </a:prstGeom>
            <a:solidFill>
              <a:srgbClr val="EC4D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userDrawn="1"/>
          </p:nvSpPr>
          <p:spPr>
            <a:xfrm>
              <a:off x="7801596" y="4695918"/>
              <a:ext cx="457200" cy="457200"/>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userDrawn="1"/>
          </p:nvSpPr>
          <p:spPr>
            <a:xfrm>
              <a:off x="7351695" y="4695918"/>
              <a:ext cx="457200" cy="457200"/>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userDrawn="1"/>
          </p:nvSpPr>
          <p:spPr>
            <a:xfrm>
              <a:off x="-7697" y="4695918"/>
              <a:ext cx="7366691" cy="457200"/>
            </a:xfrm>
            <a:prstGeom prst="rect">
              <a:avLst/>
            </a:prstGeom>
            <a:solidFill>
              <a:srgbClr val="293B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descr="PeopleNet Logo White 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562" y="4739875"/>
              <a:ext cx="812846" cy="333026"/>
            </a:xfrm>
            <a:prstGeom prst="rect">
              <a:avLst/>
            </a:prstGeom>
          </p:spPr>
        </p:pic>
        <p:pic>
          <p:nvPicPr>
            <p:cNvPr id="16" name="Picture 15" descr="TMW_Trimbl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8298" y="4792376"/>
              <a:ext cx="657494" cy="271992"/>
            </a:xfrm>
            <a:prstGeom prst="rect">
              <a:avLst/>
            </a:prstGeom>
          </p:spPr>
        </p:pic>
      </p:grpSp>
      <p:sp>
        <p:nvSpPr>
          <p:cNvPr id="17" name="Rectangle 16"/>
          <p:cNvSpPr/>
          <p:nvPr userDrawn="1"/>
        </p:nvSpPr>
        <p:spPr>
          <a:xfrm>
            <a:off x="-105829" y="-16285"/>
            <a:ext cx="9345482" cy="5235095"/>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rgbClr val="1E2C35"/>
                </a:solidFill>
                <a:effectLst/>
                <a:latin typeface="+mn-lt"/>
                <a:ea typeface="+mn-ea"/>
                <a:cs typeface="+mn-cs"/>
              </a:rPr>
              <a:t>© 2017 PeopleNet or TMW Systems, Inc. All materials are confidential and for internal customer use only.</a:t>
            </a:r>
            <a:endParaRPr lang="en-US" sz="1200" dirty="0">
              <a:solidFill>
                <a:srgbClr val="1E2C35"/>
              </a:solidFill>
            </a:endParaRPr>
          </a:p>
        </p:txBody>
      </p:sp>
    </p:spTree>
    <p:extLst>
      <p:ext uri="{BB962C8B-B14F-4D97-AF65-F5344CB8AC3E}">
        <p14:creationId xmlns:p14="http://schemas.microsoft.com/office/powerpoint/2010/main" val="3148666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4634" y="1246522"/>
            <a:ext cx="8229600" cy="3466058"/>
          </a:xfrm>
          <a:prstGeom prst="rect">
            <a:avLst/>
          </a:prstGeom>
        </p:spPr>
        <p:txBody>
          <a:bodyPr>
            <a:normAutofit/>
          </a:bodyPr>
          <a:lstStyle>
            <a:lvl1pPr marL="0" indent="0">
              <a:buClr>
                <a:schemeClr val="accent3"/>
              </a:buClr>
              <a:buFont typeface="Arial"/>
              <a:buNone/>
              <a:defRPr sz="1500">
                <a:solidFill>
                  <a:srgbClr val="595959"/>
                </a:solidFill>
                <a:latin typeface="Gotham Light" pitchFamily="50" charset="0"/>
                <a:cs typeface="Gotham Light" pitchFamily="50" charset="0"/>
              </a:defRPr>
            </a:lvl1pPr>
            <a:lvl2pPr marL="257175" indent="-257175">
              <a:buClr>
                <a:schemeClr val="accent4"/>
              </a:buClr>
              <a:buFont typeface="Arial"/>
              <a:buChar char="•"/>
              <a:defRPr sz="1400">
                <a:solidFill>
                  <a:srgbClr val="595959"/>
                </a:solidFill>
                <a:latin typeface="Gotham Light" pitchFamily="50" charset="0"/>
                <a:cs typeface="Gotham Light" pitchFamily="50" charset="0"/>
              </a:defRPr>
            </a:lvl2pPr>
            <a:lvl3pPr marL="478631" indent="-257175">
              <a:buClr>
                <a:schemeClr val="accent4"/>
              </a:buClr>
              <a:buFont typeface="Arial"/>
              <a:buChar char="•"/>
              <a:defRPr sz="1200">
                <a:solidFill>
                  <a:srgbClr val="595959"/>
                </a:solidFill>
                <a:latin typeface="Gotham Light" pitchFamily="50" charset="0"/>
                <a:cs typeface="Gotham Light" pitchFamily="50" charset="0"/>
              </a:defRPr>
            </a:lvl3pPr>
            <a:lvl4pPr marL="691754" indent="-257175">
              <a:buClr>
                <a:schemeClr val="accent4"/>
              </a:buClr>
              <a:buFont typeface="Arial"/>
              <a:buChar char="•"/>
              <a:defRPr sz="1200">
                <a:solidFill>
                  <a:srgbClr val="595959"/>
                </a:solidFill>
                <a:latin typeface="Gotham Light" pitchFamily="50" charset="0"/>
                <a:cs typeface="Gotham Light" pitchFamily="50" charset="0"/>
              </a:defRPr>
            </a:lvl4pPr>
            <a:lvl5pPr marL="891779" indent="-257175">
              <a:buClr>
                <a:schemeClr val="accent4"/>
              </a:buClr>
              <a:buFont typeface="Arial"/>
              <a:buChar char="•"/>
              <a:defRPr sz="1200">
                <a:solidFill>
                  <a:srgbClr val="595959"/>
                </a:solidFill>
                <a:latin typeface="Gotham Light" pitchFamily="50" charset="0"/>
                <a:cs typeface="Gotham Light"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095621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Name">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185169"/>
            <a:ext cx="8229600" cy="3397693"/>
          </a:xfrm>
        </p:spPr>
        <p:txBody>
          <a:bodyPr/>
          <a:lstStyle>
            <a:lvl1pPr marL="342900" indent="-342900">
              <a:buClr>
                <a:srgbClr val="EC4D32"/>
              </a:buClr>
              <a:buFont typeface="Wingdings" charset="2"/>
              <a:buChar char="§"/>
              <a:defRPr sz="2800">
                <a:solidFill>
                  <a:schemeClr val="tx1">
                    <a:lumMod val="75000"/>
                    <a:lumOff val="25000"/>
                  </a:schemeClr>
                </a:solidFill>
                <a:latin typeface="Arial"/>
                <a:cs typeface="Arial"/>
              </a:defRPr>
            </a:lvl1pPr>
            <a:lvl2pPr marL="742950" indent="-285750">
              <a:buClr>
                <a:srgbClr val="EC4D32"/>
              </a:buClr>
              <a:buFont typeface="Wingdings" charset="2"/>
              <a:buChar char="§"/>
              <a:defRPr sz="2000">
                <a:solidFill>
                  <a:schemeClr val="tx1">
                    <a:lumMod val="75000"/>
                    <a:lumOff val="25000"/>
                  </a:schemeClr>
                </a:solidFill>
                <a:latin typeface="Arial"/>
                <a:cs typeface="Arial"/>
              </a:defRPr>
            </a:lvl2pPr>
            <a:lvl3pPr marL="1143000" indent="-228600">
              <a:buClr>
                <a:srgbClr val="EC4D32"/>
              </a:buClr>
              <a:buFont typeface="Wingdings" charset="2"/>
              <a:buChar char="§"/>
              <a:defRPr sz="1800">
                <a:solidFill>
                  <a:schemeClr val="tx1">
                    <a:lumMod val="75000"/>
                    <a:lumOff val="25000"/>
                  </a:schemeClr>
                </a:solidFill>
                <a:latin typeface="Arial"/>
                <a:cs typeface="Arial"/>
              </a:defRPr>
            </a:lvl3pPr>
            <a:lvl4pPr marL="1600200" indent="-228600">
              <a:buClr>
                <a:srgbClr val="EC4D32"/>
              </a:buClr>
              <a:buFont typeface="Wingdings" charset="2"/>
              <a:buChar char="§"/>
              <a:defRPr sz="1800">
                <a:solidFill>
                  <a:schemeClr val="tx1">
                    <a:lumMod val="75000"/>
                    <a:lumOff val="25000"/>
                  </a:schemeClr>
                </a:solidFill>
                <a:latin typeface="Arial"/>
                <a:cs typeface="Arial"/>
              </a:defRPr>
            </a:lvl4pPr>
            <a:lvl5pPr marL="2057400" indent="-228600">
              <a:buClr>
                <a:srgbClr val="EC4D32"/>
              </a:buClr>
              <a:buFont typeface="Wingdings" charset="2"/>
              <a:buChar char="§"/>
              <a:defRPr sz="1800">
                <a:solidFill>
                  <a:schemeClr val="tx1">
                    <a:lumMod val="75000"/>
                    <a:lumOff val="2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56985" y="-11760"/>
            <a:ext cx="9337341" cy="5259519"/>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userDrawn="1"/>
        </p:nvSpPr>
        <p:spPr>
          <a:xfrm>
            <a:off x="-130251" y="1696948"/>
            <a:ext cx="7709208" cy="990601"/>
          </a:xfrm>
          <a:prstGeom prst="rect">
            <a:avLst/>
          </a:prstGeom>
          <a:solidFill>
            <a:srgbClr val="1E2C3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itle 5"/>
          <p:cNvSpPr>
            <a:spLocks noGrp="1"/>
          </p:cNvSpPr>
          <p:nvPr>
            <p:ph type="title" hasCustomPrompt="1"/>
          </p:nvPr>
        </p:nvSpPr>
        <p:spPr>
          <a:xfrm>
            <a:off x="457199" y="1838013"/>
            <a:ext cx="6869397" cy="708471"/>
          </a:xfrm>
        </p:spPr>
        <p:txBody>
          <a:bodyPr>
            <a:normAutofit/>
          </a:bodyPr>
          <a:lstStyle>
            <a:lvl1pPr algn="r">
              <a:defRPr sz="3200" baseline="0">
                <a:solidFill>
                  <a:schemeClr val="bg1"/>
                </a:solidFill>
                <a:latin typeface="Arial"/>
                <a:cs typeface="Arial"/>
              </a:defRPr>
            </a:lvl1pPr>
          </a:lstStyle>
          <a:p>
            <a:r>
              <a:rPr lang="en-US" dirty="0" smtClean="0"/>
              <a:t>Presenter Name | Presenter Title </a:t>
            </a:r>
            <a:endParaRPr lang="en-US" dirty="0"/>
          </a:p>
        </p:txBody>
      </p:sp>
      <p:sp>
        <p:nvSpPr>
          <p:cNvPr id="24" name="Rectangle 23"/>
          <p:cNvSpPr/>
          <p:nvPr userDrawn="1"/>
        </p:nvSpPr>
        <p:spPr>
          <a:xfrm>
            <a:off x="7578957" y="2687549"/>
            <a:ext cx="1715376" cy="857688"/>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Rectangle 24"/>
          <p:cNvSpPr/>
          <p:nvPr userDrawn="1"/>
        </p:nvSpPr>
        <p:spPr>
          <a:xfrm>
            <a:off x="8436645" y="3269261"/>
            <a:ext cx="857688" cy="1133664"/>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Rectangle 26"/>
          <p:cNvSpPr/>
          <p:nvPr userDrawn="1"/>
        </p:nvSpPr>
        <p:spPr>
          <a:xfrm>
            <a:off x="7578957" y="4398648"/>
            <a:ext cx="857688" cy="912939"/>
          </a:xfrm>
          <a:prstGeom prst="rect">
            <a:avLst/>
          </a:prstGeom>
          <a:solidFill>
            <a:srgbClr val="EC4D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Rectangle 27"/>
          <p:cNvSpPr/>
          <p:nvPr userDrawn="1"/>
        </p:nvSpPr>
        <p:spPr>
          <a:xfrm>
            <a:off x="7578957" y="839260"/>
            <a:ext cx="857688" cy="857688"/>
          </a:xfrm>
          <a:prstGeom prst="rect">
            <a:avLst/>
          </a:prstGeom>
          <a:solidFill>
            <a:srgbClr val="EC4D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Rectangle 28"/>
          <p:cNvSpPr/>
          <p:nvPr userDrawn="1"/>
        </p:nvSpPr>
        <p:spPr>
          <a:xfrm>
            <a:off x="8436645" y="-19231"/>
            <a:ext cx="857688" cy="857688"/>
          </a:xfrm>
          <a:prstGeom prst="rect">
            <a:avLst/>
          </a:prstGeom>
          <a:solidFill>
            <a:srgbClr val="1E2C3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0" name="Rectangle 29"/>
          <p:cNvSpPr/>
          <p:nvPr userDrawn="1"/>
        </p:nvSpPr>
        <p:spPr>
          <a:xfrm>
            <a:off x="8436645" y="2687549"/>
            <a:ext cx="857688" cy="857688"/>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extBox 11"/>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rgbClr val="293B47"/>
                </a:solidFill>
                <a:effectLst/>
                <a:latin typeface="+mn-lt"/>
                <a:ea typeface="+mn-ea"/>
                <a:cs typeface="+mn-cs"/>
              </a:rPr>
              <a:t>© 2017 PeopleNet or TMW Systems, Inc. All materials are confidential and for internal customer use only.</a:t>
            </a:r>
            <a:endParaRPr lang="en-US" sz="1200" dirty="0">
              <a:solidFill>
                <a:srgbClr val="293B47"/>
              </a:solidFill>
            </a:endParaRPr>
          </a:p>
        </p:txBody>
      </p:sp>
    </p:spTree>
    <p:extLst>
      <p:ext uri="{BB962C8B-B14F-4D97-AF65-F5344CB8AC3E}">
        <p14:creationId xmlns:p14="http://schemas.microsoft.com/office/powerpoint/2010/main" val="301719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185169"/>
            <a:ext cx="8229600" cy="3397693"/>
          </a:xfrm>
        </p:spPr>
        <p:txBody>
          <a:bodyPr/>
          <a:lstStyle>
            <a:lvl1pPr marL="342900" indent="-342900">
              <a:buClr>
                <a:srgbClr val="EC4D32"/>
              </a:buClr>
              <a:buFont typeface="Wingdings" charset="2"/>
              <a:buChar char="§"/>
              <a:defRPr sz="2800">
                <a:solidFill>
                  <a:schemeClr val="tx1">
                    <a:lumMod val="75000"/>
                    <a:lumOff val="25000"/>
                  </a:schemeClr>
                </a:solidFill>
                <a:latin typeface="Arial"/>
                <a:cs typeface="Arial"/>
              </a:defRPr>
            </a:lvl1pPr>
            <a:lvl2pPr marL="742950" indent="-285750">
              <a:buClr>
                <a:srgbClr val="EC4D32"/>
              </a:buClr>
              <a:buFont typeface="Wingdings" charset="2"/>
              <a:buChar char="§"/>
              <a:defRPr sz="2000">
                <a:solidFill>
                  <a:schemeClr val="tx1">
                    <a:lumMod val="75000"/>
                    <a:lumOff val="25000"/>
                  </a:schemeClr>
                </a:solidFill>
                <a:latin typeface="Arial"/>
                <a:cs typeface="Arial"/>
              </a:defRPr>
            </a:lvl2pPr>
            <a:lvl3pPr marL="1143000" indent="-228600">
              <a:buClr>
                <a:srgbClr val="EC4D32"/>
              </a:buClr>
              <a:buFont typeface="Wingdings" charset="2"/>
              <a:buChar char="§"/>
              <a:defRPr sz="1800">
                <a:solidFill>
                  <a:schemeClr val="tx1">
                    <a:lumMod val="75000"/>
                    <a:lumOff val="25000"/>
                  </a:schemeClr>
                </a:solidFill>
                <a:latin typeface="Arial"/>
                <a:cs typeface="Arial"/>
              </a:defRPr>
            </a:lvl3pPr>
            <a:lvl4pPr marL="1600200" indent="-228600">
              <a:buClr>
                <a:srgbClr val="EC4D32"/>
              </a:buClr>
              <a:buFont typeface="Wingdings" charset="2"/>
              <a:buChar char="§"/>
              <a:defRPr sz="1800">
                <a:solidFill>
                  <a:schemeClr val="tx1">
                    <a:lumMod val="75000"/>
                    <a:lumOff val="25000"/>
                  </a:schemeClr>
                </a:solidFill>
                <a:latin typeface="Arial"/>
                <a:cs typeface="Arial"/>
              </a:defRPr>
            </a:lvl4pPr>
            <a:lvl5pPr marL="2057400" indent="-228600">
              <a:buClr>
                <a:srgbClr val="EC4D32"/>
              </a:buClr>
              <a:buFont typeface="Wingdings" charset="2"/>
              <a:buChar char="§"/>
              <a:defRPr sz="1800">
                <a:solidFill>
                  <a:schemeClr val="tx1">
                    <a:lumMod val="75000"/>
                    <a:lumOff val="2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56985" y="-11760"/>
            <a:ext cx="9337341" cy="5259519"/>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userDrawn="1"/>
        </p:nvSpPr>
        <p:spPr>
          <a:xfrm>
            <a:off x="-130251" y="325603"/>
            <a:ext cx="2423233" cy="721801"/>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itle 5"/>
          <p:cNvSpPr txBox="1">
            <a:spLocks/>
          </p:cNvSpPr>
          <p:nvPr userDrawn="1"/>
        </p:nvSpPr>
        <p:spPr>
          <a:xfrm>
            <a:off x="457200" y="290323"/>
            <a:ext cx="8229600" cy="70847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rgbClr val="00ACA8"/>
                </a:solidFill>
                <a:latin typeface="Arial"/>
                <a:ea typeface="+mj-ea"/>
                <a:cs typeface="Arial"/>
              </a:defRPr>
            </a:lvl1pPr>
          </a:lstStyle>
          <a:p>
            <a:r>
              <a:rPr lang="en-US" dirty="0" smtClean="0">
                <a:solidFill>
                  <a:srgbClr val="FFFFFF"/>
                </a:solidFill>
              </a:rPr>
              <a:t>Agenda</a:t>
            </a:r>
            <a:endParaRPr lang="en-US" dirty="0">
              <a:solidFill>
                <a:srgbClr val="FFFFFF"/>
              </a:solidFill>
            </a:endParaRPr>
          </a:p>
        </p:txBody>
      </p:sp>
      <p:sp>
        <p:nvSpPr>
          <p:cNvPr id="2" name="Rectangle 1"/>
          <p:cNvSpPr/>
          <p:nvPr userDrawn="1"/>
        </p:nvSpPr>
        <p:spPr>
          <a:xfrm>
            <a:off x="2292982" y="-27163"/>
            <a:ext cx="352766" cy="352766"/>
          </a:xfrm>
          <a:prstGeom prst="rect">
            <a:avLst/>
          </a:prstGeom>
          <a:solidFill>
            <a:srgbClr val="EC4D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userDrawn="1"/>
        </p:nvSpPr>
        <p:spPr>
          <a:xfrm>
            <a:off x="2645748" y="321314"/>
            <a:ext cx="352766" cy="352766"/>
          </a:xfrm>
          <a:prstGeom prst="rect">
            <a:avLst/>
          </a:prstGeom>
          <a:solidFill>
            <a:srgbClr val="293B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Content Placeholder 2"/>
          <p:cNvSpPr>
            <a:spLocks noGrp="1"/>
          </p:cNvSpPr>
          <p:nvPr>
            <p:ph idx="11"/>
          </p:nvPr>
        </p:nvSpPr>
        <p:spPr>
          <a:xfrm>
            <a:off x="457200" y="1196929"/>
            <a:ext cx="8229600" cy="3397693"/>
          </a:xfrm>
        </p:spPr>
        <p:txBody>
          <a:bodyPr/>
          <a:lstStyle>
            <a:lvl1pPr marL="342900" indent="-342900">
              <a:buClr>
                <a:srgbClr val="EC4D32"/>
              </a:buClr>
              <a:buFont typeface="Wingdings" charset="2"/>
              <a:buChar char="§"/>
              <a:defRPr sz="2800">
                <a:solidFill>
                  <a:schemeClr val="tx1">
                    <a:lumMod val="75000"/>
                    <a:lumOff val="25000"/>
                  </a:schemeClr>
                </a:solidFill>
                <a:latin typeface="Arial"/>
                <a:cs typeface="Arial"/>
              </a:defRPr>
            </a:lvl1pPr>
            <a:lvl2pPr marL="742950" indent="-285750">
              <a:buClr>
                <a:srgbClr val="EC4D32"/>
              </a:buClr>
              <a:buFont typeface="Wingdings" charset="2"/>
              <a:buChar char="§"/>
              <a:defRPr sz="2400">
                <a:solidFill>
                  <a:schemeClr val="tx1">
                    <a:lumMod val="75000"/>
                    <a:lumOff val="25000"/>
                  </a:schemeClr>
                </a:solidFill>
                <a:latin typeface="Arial"/>
                <a:cs typeface="Arial"/>
              </a:defRPr>
            </a:lvl2pPr>
            <a:lvl3pPr marL="1143000" indent="-228600">
              <a:buClr>
                <a:srgbClr val="EC4D32"/>
              </a:buClr>
              <a:buFont typeface="Wingdings" charset="2"/>
              <a:buChar char="§"/>
              <a:defRPr sz="2200">
                <a:solidFill>
                  <a:schemeClr val="tx1">
                    <a:lumMod val="75000"/>
                    <a:lumOff val="25000"/>
                  </a:schemeClr>
                </a:solidFill>
                <a:latin typeface="Arial"/>
                <a:cs typeface="Arial"/>
              </a:defRPr>
            </a:lvl3pPr>
            <a:lvl4pPr marL="1600200" indent="-228600">
              <a:buClr>
                <a:srgbClr val="EC4D32"/>
              </a:buClr>
              <a:buFont typeface="Wingdings" charset="2"/>
              <a:buChar char="§"/>
              <a:defRPr sz="2000">
                <a:solidFill>
                  <a:schemeClr val="tx1">
                    <a:lumMod val="75000"/>
                    <a:lumOff val="25000"/>
                  </a:schemeClr>
                </a:solidFill>
                <a:latin typeface="Arial"/>
                <a:cs typeface="Arial"/>
              </a:defRPr>
            </a:lvl4pPr>
            <a:lvl5pPr marL="2057400" indent="-228600">
              <a:buClr>
                <a:srgbClr val="EC4D32"/>
              </a:buClr>
              <a:buFont typeface="Wingdings" charset="2"/>
              <a:buChar char="§"/>
              <a:defRPr sz="2000">
                <a:solidFill>
                  <a:schemeClr val="tx1">
                    <a:lumMod val="75000"/>
                    <a:lumOff val="2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rgbClr val="293B47"/>
                </a:solidFill>
                <a:effectLst/>
                <a:latin typeface="+mn-lt"/>
                <a:ea typeface="+mn-ea"/>
                <a:cs typeface="+mn-cs"/>
              </a:rPr>
              <a:t>© 2017 PeopleNet or TMW Systems, Inc. All materials are confidential and for internal customer use only.</a:t>
            </a:r>
            <a:endParaRPr lang="en-US" sz="1200" dirty="0">
              <a:solidFill>
                <a:srgbClr val="293B47"/>
              </a:solidFill>
            </a:endParaRPr>
          </a:p>
        </p:txBody>
      </p:sp>
    </p:spTree>
    <p:extLst>
      <p:ext uri="{BB962C8B-B14F-4D97-AF65-F5344CB8AC3E}">
        <p14:creationId xmlns:p14="http://schemas.microsoft.com/office/powerpoint/2010/main" val="111757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196929"/>
            <a:ext cx="8229600" cy="3397693"/>
          </a:xfrm>
        </p:spPr>
        <p:txBody>
          <a:bodyPr/>
          <a:lstStyle>
            <a:lvl1pPr marL="342900" indent="-342900">
              <a:buClr>
                <a:srgbClr val="EC4D32"/>
              </a:buClr>
              <a:buFont typeface="Wingdings" charset="2"/>
              <a:buChar char="§"/>
              <a:defRPr sz="2800">
                <a:solidFill>
                  <a:schemeClr val="tx1">
                    <a:lumMod val="75000"/>
                    <a:lumOff val="25000"/>
                  </a:schemeClr>
                </a:solidFill>
                <a:latin typeface="Arial"/>
                <a:cs typeface="Arial"/>
              </a:defRPr>
            </a:lvl1pPr>
            <a:lvl2pPr marL="742950" indent="-285750">
              <a:buClr>
                <a:srgbClr val="EC4D32"/>
              </a:buClr>
              <a:buFont typeface="Wingdings" charset="2"/>
              <a:buChar char="§"/>
              <a:defRPr sz="2400">
                <a:solidFill>
                  <a:schemeClr val="tx1">
                    <a:lumMod val="75000"/>
                    <a:lumOff val="25000"/>
                  </a:schemeClr>
                </a:solidFill>
                <a:latin typeface="Arial"/>
                <a:cs typeface="Arial"/>
              </a:defRPr>
            </a:lvl2pPr>
            <a:lvl3pPr marL="1143000" indent="-228600">
              <a:buClr>
                <a:srgbClr val="EC4D32"/>
              </a:buClr>
              <a:buFont typeface="Wingdings" charset="2"/>
              <a:buChar char="§"/>
              <a:defRPr sz="2200">
                <a:solidFill>
                  <a:schemeClr val="tx1">
                    <a:lumMod val="75000"/>
                    <a:lumOff val="25000"/>
                  </a:schemeClr>
                </a:solidFill>
                <a:latin typeface="Arial"/>
                <a:cs typeface="Arial"/>
              </a:defRPr>
            </a:lvl3pPr>
            <a:lvl4pPr marL="1600200" indent="-228600">
              <a:buClr>
                <a:srgbClr val="EC4D32"/>
              </a:buClr>
              <a:buFont typeface="Wingdings" charset="2"/>
              <a:buChar char="§"/>
              <a:defRPr sz="2000">
                <a:solidFill>
                  <a:schemeClr val="tx1">
                    <a:lumMod val="75000"/>
                    <a:lumOff val="25000"/>
                  </a:schemeClr>
                </a:solidFill>
                <a:latin typeface="Arial"/>
                <a:cs typeface="Arial"/>
              </a:defRPr>
            </a:lvl4pPr>
            <a:lvl5pPr marL="2057400" indent="-228600">
              <a:buClr>
                <a:srgbClr val="EC4D32"/>
              </a:buClr>
              <a:buFont typeface="Wingdings" charset="2"/>
              <a:buChar char="§"/>
              <a:defRPr sz="2000">
                <a:solidFill>
                  <a:schemeClr val="tx1">
                    <a:lumMod val="75000"/>
                    <a:lumOff val="2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itle 5"/>
          <p:cNvSpPr>
            <a:spLocks noGrp="1"/>
          </p:cNvSpPr>
          <p:nvPr>
            <p:ph type="title"/>
          </p:nvPr>
        </p:nvSpPr>
        <p:spPr>
          <a:xfrm>
            <a:off x="457200" y="337363"/>
            <a:ext cx="8229600" cy="708471"/>
          </a:xfrm>
        </p:spPr>
        <p:txBody>
          <a:bodyPr/>
          <a:lstStyle/>
          <a:p>
            <a:r>
              <a:rPr lang="en-US" dirty="0" smtClean="0"/>
              <a:t>Click to edit Master title style</a:t>
            </a:r>
            <a:endParaRPr lang="en-US" dirty="0"/>
          </a:p>
        </p:txBody>
      </p:sp>
      <p:sp>
        <p:nvSpPr>
          <p:cNvPr id="4" name="TextBox 3"/>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chemeClr val="bg1"/>
                </a:solidFill>
                <a:effectLst/>
                <a:latin typeface="+mn-lt"/>
                <a:ea typeface="+mn-ea"/>
                <a:cs typeface="+mn-cs"/>
              </a:rPr>
              <a:t>© 2017 PeopleNet or TMW Systems, Inc. All materials are confidential and for internal customer use only.</a:t>
            </a:r>
            <a:endParaRPr lang="en-US" sz="1200" dirty="0">
              <a:solidFill>
                <a:schemeClr val="bg1"/>
              </a:solidFill>
            </a:endParaRPr>
          </a:p>
        </p:txBody>
      </p:sp>
    </p:spTree>
    <p:extLst>
      <p:ext uri="{BB962C8B-B14F-4D97-AF65-F5344CB8AC3E}">
        <p14:creationId xmlns:p14="http://schemas.microsoft.com/office/powerpoint/2010/main" val="34589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7893"/>
            <a:ext cx="8229600" cy="2857726"/>
          </a:xfrm>
        </p:spPr>
        <p:txBody>
          <a:bodyPr>
            <a:normAutofit/>
          </a:bodyPr>
          <a:lstStyle>
            <a:lvl1pPr marL="342900" indent="-342900">
              <a:buClr>
                <a:srgbClr val="EC4D32"/>
              </a:buClr>
              <a:buFont typeface="Wingdings" charset="2"/>
              <a:buChar char="§"/>
              <a:defRPr sz="3200">
                <a:solidFill>
                  <a:schemeClr val="tx1">
                    <a:lumMod val="75000"/>
                    <a:lumOff val="25000"/>
                  </a:schemeClr>
                </a:solidFill>
                <a:latin typeface="Arial"/>
                <a:cs typeface="Arial"/>
              </a:defRPr>
            </a:lvl1pPr>
            <a:lvl2pPr marL="742950" indent="-285750">
              <a:buClr>
                <a:srgbClr val="EC4D32"/>
              </a:buClr>
              <a:buFont typeface="Wingdings" charset="2"/>
              <a:buChar char="§"/>
              <a:defRPr sz="2400">
                <a:solidFill>
                  <a:schemeClr val="tx1">
                    <a:lumMod val="75000"/>
                    <a:lumOff val="25000"/>
                  </a:schemeClr>
                </a:solidFill>
                <a:latin typeface="Arial"/>
                <a:cs typeface="Arial"/>
              </a:defRPr>
            </a:lvl2pPr>
            <a:lvl3pPr marL="1143000" indent="-228600">
              <a:buClr>
                <a:srgbClr val="EC4D32"/>
              </a:buClr>
              <a:buFont typeface="Wingdings" charset="2"/>
              <a:buChar char="§"/>
              <a:defRPr sz="2200">
                <a:solidFill>
                  <a:schemeClr val="tx1">
                    <a:lumMod val="75000"/>
                    <a:lumOff val="25000"/>
                  </a:schemeClr>
                </a:solidFill>
                <a:latin typeface="Arial"/>
                <a:cs typeface="Arial"/>
              </a:defRPr>
            </a:lvl3pPr>
            <a:lvl4pPr marL="1600200" indent="-228600">
              <a:buClr>
                <a:srgbClr val="EC4D32"/>
              </a:buClr>
              <a:buFont typeface="Wingdings" charset="2"/>
              <a:buChar char="§"/>
              <a:defRPr sz="2000">
                <a:solidFill>
                  <a:schemeClr val="tx1">
                    <a:lumMod val="75000"/>
                    <a:lumOff val="25000"/>
                  </a:schemeClr>
                </a:solidFill>
                <a:latin typeface="Arial"/>
                <a:cs typeface="Arial"/>
              </a:defRPr>
            </a:lvl4pPr>
            <a:lvl5pPr marL="2057400" indent="-228600">
              <a:buClr>
                <a:srgbClr val="EC4D32"/>
              </a:buClr>
              <a:buFont typeface="Wingdings" charset="2"/>
              <a:buChar char="§"/>
              <a:defRPr sz="2000">
                <a:solidFill>
                  <a:schemeClr val="tx1">
                    <a:lumMod val="75000"/>
                    <a:lumOff val="2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12" name="Text Placeholder 9"/>
          <p:cNvSpPr>
            <a:spLocks noGrp="1"/>
          </p:cNvSpPr>
          <p:nvPr>
            <p:ph type="body" sz="quarter" idx="10" hasCustomPrompt="1"/>
          </p:nvPr>
        </p:nvSpPr>
        <p:spPr>
          <a:xfrm>
            <a:off x="457200" y="1109791"/>
            <a:ext cx="8229600" cy="518543"/>
          </a:xfrm>
        </p:spPr>
        <p:txBody>
          <a:bodyPr/>
          <a:lstStyle>
            <a:lvl1pPr marL="0" indent="0">
              <a:buNone/>
              <a:defRPr b="0">
                <a:solidFill>
                  <a:srgbClr val="00ACA8"/>
                </a:solidFill>
              </a:defRPr>
            </a:lvl1pPr>
          </a:lstStyle>
          <a:p>
            <a:pPr lvl="0"/>
            <a:r>
              <a:rPr lang="en-US" dirty="0" smtClean="0"/>
              <a:t>Click to edit Subtitle</a:t>
            </a:r>
            <a:endParaRPr lang="en-US" dirty="0"/>
          </a:p>
        </p:txBody>
      </p:sp>
      <p:sp>
        <p:nvSpPr>
          <p:cNvPr id="5" name="TextBox 4"/>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chemeClr val="bg1"/>
                </a:solidFill>
                <a:effectLst/>
                <a:latin typeface="+mn-lt"/>
                <a:ea typeface="+mn-ea"/>
                <a:cs typeface="+mn-cs"/>
              </a:rPr>
              <a:t>© 2017 PeopleNet or TMW Systems, Inc. All materials are confidential and for internal customer use only.</a:t>
            </a:r>
            <a:endParaRPr lang="en-US" sz="1200" dirty="0">
              <a:solidFill>
                <a:schemeClr val="bg1"/>
              </a:solidFill>
            </a:endParaRPr>
          </a:p>
        </p:txBody>
      </p:sp>
    </p:spTree>
    <p:extLst>
      <p:ext uri="{BB962C8B-B14F-4D97-AF65-F5344CB8AC3E}">
        <p14:creationId xmlns:p14="http://schemas.microsoft.com/office/powerpoint/2010/main" val="324753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337363"/>
            <a:ext cx="8229600" cy="708471"/>
          </a:xfrm>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221250"/>
            <a:ext cx="4040188" cy="3373372"/>
          </a:xfrm>
        </p:spPr>
        <p:txBody>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8" y="1221250"/>
            <a:ext cx="4041775" cy="3373372"/>
          </a:xfrm>
        </p:spPr>
        <p:txBody>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chemeClr val="bg1"/>
                </a:solidFill>
                <a:effectLst/>
                <a:latin typeface="+mn-lt"/>
                <a:ea typeface="+mn-ea"/>
                <a:cs typeface="+mn-cs"/>
              </a:rPr>
              <a:t>© 2017 PeopleNet or TMW Systems, Inc. All materials are confidential and for internal customer use only.</a:t>
            </a:r>
            <a:endParaRPr lang="en-US" sz="1200" dirty="0">
              <a:solidFill>
                <a:schemeClr val="bg1"/>
              </a:solidFill>
            </a:endParaRPr>
          </a:p>
        </p:txBody>
      </p:sp>
    </p:spTree>
    <p:extLst>
      <p:ext uri="{BB962C8B-B14F-4D97-AF65-F5344CB8AC3E}">
        <p14:creationId xmlns:p14="http://schemas.microsoft.com/office/powerpoint/2010/main" val="250502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w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337363"/>
            <a:ext cx="8229600" cy="708471"/>
          </a:xfrm>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750458"/>
            <a:ext cx="4040188" cy="2844163"/>
          </a:xfrm>
        </p:spPr>
        <p:txBody>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8" y="1750458"/>
            <a:ext cx="4041775" cy="2844163"/>
          </a:xfrm>
        </p:spPr>
        <p:txBody>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9"/>
          <p:cNvSpPr>
            <a:spLocks noGrp="1"/>
          </p:cNvSpPr>
          <p:nvPr>
            <p:ph type="body" sz="quarter" idx="10" hasCustomPrompt="1"/>
          </p:nvPr>
        </p:nvSpPr>
        <p:spPr>
          <a:xfrm>
            <a:off x="457200" y="1109791"/>
            <a:ext cx="8229600" cy="518543"/>
          </a:xfrm>
        </p:spPr>
        <p:txBody>
          <a:bodyPr/>
          <a:lstStyle>
            <a:lvl1pPr marL="0" indent="0">
              <a:buNone/>
              <a:defRPr b="0">
                <a:solidFill>
                  <a:srgbClr val="00ACA8"/>
                </a:solidFill>
              </a:defRPr>
            </a:lvl1pPr>
          </a:lstStyle>
          <a:p>
            <a:pPr lvl="0"/>
            <a:r>
              <a:rPr lang="en-US" dirty="0" smtClean="0"/>
              <a:t>Click to edit Subtitle</a:t>
            </a:r>
            <a:endParaRPr lang="en-US" dirty="0"/>
          </a:p>
        </p:txBody>
      </p:sp>
      <p:sp>
        <p:nvSpPr>
          <p:cNvPr id="7" name="TextBox 6"/>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chemeClr val="bg1"/>
                </a:solidFill>
                <a:effectLst/>
                <a:latin typeface="+mn-lt"/>
                <a:ea typeface="+mn-ea"/>
                <a:cs typeface="+mn-cs"/>
              </a:rPr>
              <a:t>© 2017 PeopleNet or TMW Systems, Inc. All materials are confidential and for internal customer use only.</a:t>
            </a:r>
            <a:endParaRPr lang="en-US" sz="1200" dirty="0">
              <a:solidFill>
                <a:schemeClr val="bg1"/>
              </a:solidFill>
            </a:endParaRPr>
          </a:p>
        </p:txBody>
      </p:sp>
    </p:spTree>
    <p:extLst>
      <p:ext uri="{BB962C8B-B14F-4D97-AF65-F5344CB8AC3E}">
        <p14:creationId xmlns:p14="http://schemas.microsoft.com/office/powerpoint/2010/main" val="129669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21" name="Content Placeholder 2"/>
          <p:cNvSpPr>
            <a:spLocks noGrp="1"/>
          </p:cNvSpPr>
          <p:nvPr>
            <p:ph idx="1"/>
          </p:nvPr>
        </p:nvSpPr>
        <p:spPr>
          <a:xfrm>
            <a:off x="3435360" y="1196929"/>
            <a:ext cx="5251438" cy="3397693"/>
          </a:xfrm>
        </p:spPr>
        <p:txBody>
          <a:bodyPr/>
          <a:lstStyle>
            <a:lvl1pPr marL="342900" indent="-342900">
              <a:buClr>
                <a:srgbClr val="EC4D32"/>
              </a:buClr>
              <a:buFont typeface="Wingdings" charset="2"/>
              <a:buChar char="§"/>
              <a:defRPr sz="2800">
                <a:solidFill>
                  <a:schemeClr val="tx1">
                    <a:lumMod val="75000"/>
                    <a:lumOff val="25000"/>
                  </a:schemeClr>
                </a:solidFill>
                <a:latin typeface="Arial"/>
                <a:cs typeface="Arial"/>
              </a:defRPr>
            </a:lvl1pPr>
            <a:lvl2pPr marL="742950" indent="-285750">
              <a:buClr>
                <a:srgbClr val="EC4D32"/>
              </a:buClr>
              <a:buFont typeface="Wingdings" charset="2"/>
              <a:buChar char="§"/>
              <a:defRPr sz="2400">
                <a:solidFill>
                  <a:schemeClr val="tx1">
                    <a:lumMod val="75000"/>
                    <a:lumOff val="25000"/>
                  </a:schemeClr>
                </a:solidFill>
                <a:latin typeface="Arial"/>
                <a:cs typeface="Arial"/>
              </a:defRPr>
            </a:lvl2pPr>
            <a:lvl3pPr marL="1143000" indent="-228600">
              <a:buClr>
                <a:srgbClr val="EC4D32"/>
              </a:buClr>
              <a:buFont typeface="Wingdings" charset="2"/>
              <a:buChar char="§"/>
              <a:defRPr sz="2000">
                <a:solidFill>
                  <a:schemeClr val="tx1">
                    <a:lumMod val="75000"/>
                    <a:lumOff val="25000"/>
                  </a:schemeClr>
                </a:solidFill>
                <a:latin typeface="Arial"/>
                <a:cs typeface="Arial"/>
              </a:defRPr>
            </a:lvl3pPr>
            <a:lvl4pPr marL="1600200" indent="-228600">
              <a:buClr>
                <a:srgbClr val="EC4D32"/>
              </a:buClr>
              <a:buFont typeface="Wingdings" charset="2"/>
              <a:buChar char="§"/>
              <a:defRPr sz="2000">
                <a:solidFill>
                  <a:schemeClr val="tx1">
                    <a:lumMod val="75000"/>
                    <a:lumOff val="25000"/>
                  </a:schemeClr>
                </a:solidFill>
                <a:latin typeface="Arial"/>
                <a:cs typeface="Arial"/>
              </a:defRPr>
            </a:lvl4pPr>
            <a:lvl5pPr marL="2057400" indent="-228600">
              <a:buClr>
                <a:srgbClr val="EC4D32"/>
              </a:buClr>
              <a:buFont typeface="Wingdings" charset="2"/>
              <a:buChar char="§"/>
              <a:defRPr sz="2000">
                <a:solidFill>
                  <a:schemeClr val="tx1">
                    <a:lumMod val="75000"/>
                    <a:lumOff val="2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quarter" idx="10"/>
          </p:nvPr>
        </p:nvSpPr>
        <p:spPr>
          <a:xfrm>
            <a:off x="457200" y="1196974"/>
            <a:ext cx="2823488" cy="3397647"/>
          </a:xfrm>
        </p:spPr>
        <p:txBody>
          <a:bodyPr>
            <a:normAutofit/>
          </a:bodyPr>
          <a:lstStyle>
            <a:lvl1pPr marL="0" indent="0">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TextBox 4"/>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chemeClr val="bg1"/>
                </a:solidFill>
                <a:effectLst/>
                <a:latin typeface="+mn-lt"/>
                <a:ea typeface="+mn-ea"/>
                <a:cs typeface="+mn-cs"/>
              </a:rPr>
              <a:t>© 2017 PeopleNet or TMW Systems, Inc. All materials are confidential and for internal customer use only.</a:t>
            </a:r>
            <a:endParaRPr lang="en-US" sz="1200" dirty="0">
              <a:solidFill>
                <a:schemeClr val="bg1"/>
              </a:solidFill>
            </a:endParaRPr>
          </a:p>
        </p:txBody>
      </p:sp>
    </p:spTree>
    <p:extLst>
      <p:ext uri="{BB962C8B-B14F-4D97-AF65-F5344CB8AC3E}">
        <p14:creationId xmlns:p14="http://schemas.microsoft.com/office/powerpoint/2010/main" val="2756804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5360" y="1717893"/>
            <a:ext cx="5251440" cy="2876728"/>
          </a:xfrm>
        </p:spPr>
        <p:txBody>
          <a:bodyPr/>
          <a:lstStyle>
            <a:lvl1pPr marL="342900" indent="-342900">
              <a:buClr>
                <a:srgbClr val="EC4D32"/>
              </a:buClr>
              <a:buFont typeface="Wingdings" charset="2"/>
              <a:buChar char="§"/>
              <a:defRPr sz="2800">
                <a:solidFill>
                  <a:schemeClr val="tx1">
                    <a:lumMod val="75000"/>
                    <a:lumOff val="25000"/>
                  </a:schemeClr>
                </a:solidFill>
                <a:latin typeface="Arial"/>
                <a:cs typeface="Arial"/>
              </a:defRPr>
            </a:lvl1pPr>
            <a:lvl2pPr marL="742950" indent="-285750">
              <a:buClr>
                <a:srgbClr val="EC4D32"/>
              </a:buClr>
              <a:buFont typeface="Wingdings" charset="2"/>
              <a:buChar char="§"/>
              <a:defRPr sz="2400">
                <a:solidFill>
                  <a:schemeClr val="tx1">
                    <a:lumMod val="75000"/>
                    <a:lumOff val="25000"/>
                  </a:schemeClr>
                </a:solidFill>
                <a:latin typeface="Arial"/>
                <a:cs typeface="Arial"/>
              </a:defRPr>
            </a:lvl2pPr>
            <a:lvl3pPr marL="1143000" indent="-228600">
              <a:buClr>
                <a:srgbClr val="EC4D32"/>
              </a:buClr>
              <a:buFont typeface="Wingdings" charset="2"/>
              <a:buChar char="§"/>
              <a:defRPr sz="2000">
                <a:solidFill>
                  <a:schemeClr val="tx1">
                    <a:lumMod val="75000"/>
                    <a:lumOff val="25000"/>
                  </a:schemeClr>
                </a:solidFill>
                <a:latin typeface="Arial"/>
                <a:cs typeface="Arial"/>
              </a:defRPr>
            </a:lvl3pPr>
            <a:lvl4pPr marL="1600200" indent="-228600">
              <a:buClr>
                <a:srgbClr val="EC4D32"/>
              </a:buClr>
              <a:buFont typeface="Wingdings" charset="2"/>
              <a:buChar char="§"/>
              <a:defRPr sz="2000">
                <a:solidFill>
                  <a:schemeClr val="tx1">
                    <a:lumMod val="75000"/>
                    <a:lumOff val="25000"/>
                  </a:schemeClr>
                </a:solidFill>
                <a:latin typeface="Arial"/>
                <a:cs typeface="Arial"/>
              </a:defRPr>
            </a:lvl4pPr>
            <a:lvl5pPr marL="2057400" indent="-228600">
              <a:buClr>
                <a:srgbClr val="EC4D32"/>
              </a:buClr>
              <a:buFont typeface="Wingdings" charset="2"/>
              <a:buChar char="§"/>
              <a:defRPr sz="2000">
                <a:solidFill>
                  <a:schemeClr val="tx1">
                    <a:lumMod val="75000"/>
                    <a:lumOff val="2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12" name="Text Placeholder 9"/>
          <p:cNvSpPr>
            <a:spLocks noGrp="1"/>
          </p:cNvSpPr>
          <p:nvPr>
            <p:ph type="body" sz="quarter" idx="10" hasCustomPrompt="1"/>
          </p:nvPr>
        </p:nvSpPr>
        <p:spPr>
          <a:xfrm>
            <a:off x="457200" y="1109791"/>
            <a:ext cx="8229600" cy="518543"/>
          </a:xfrm>
        </p:spPr>
        <p:txBody>
          <a:bodyPr/>
          <a:lstStyle>
            <a:lvl1pPr marL="0" indent="0">
              <a:buNone/>
              <a:defRPr b="0">
                <a:solidFill>
                  <a:srgbClr val="00ACA8"/>
                </a:solidFill>
              </a:defRPr>
            </a:lvl1pPr>
          </a:lstStyle>
          <a:p>
            <a:pPr lvl="0"/>
            <a:r>
              <a:rPr lang="en-US" dirty="0" smtClean="0"/>
              <a:t>Click to edit Subtitle</a:t>
            </a:r>
            <a:endParaRPr lang="en-US" dirty="0"/>
          </a:p>
        </p:txBody>
      </p:sp>
      <p:sp>
        <p:nvSpPr>
          <p:cNvPr id="5" name="Content Placeholder 2"/>
          <p:cNvSpPr>
            <a:spLocks noGrp="1"/>
          </p:cNvSpPr>
          <p:nvPr>
            <p:ph sz="quarter" idx="11"/>
          </p:nvPr>
        </p:nvSpPr>
        <p:spPr>
          <a:xfrm>
            <a:off x="457200" y="1717893"/>
            <a:ext cx="2823488" cy="2876728"/>
          </a:xfrm>
        </p:spPr>
        <p:txBody>
          <a:bodyPr>
            <a:normAutofit/>
          </a:bodyPr>
          <a:lstStyle>
            <a:lvl1pPr marL="0" indent="0">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a:t>
            </a:r>
            <a:endParaRPr lang="en-US" dirty="0"/>
          </a:p>
        </p:txBody>
      </p:sp>
      <p:sp>
        <p:nvSpPr>
          <p:cNvPr id="6" name="TextBox 5"/>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chemeClr val="bg1"/>
                </a:solidFill>
                <a:effectLst/>
                <a:latin typeface="+mn-lt"/>
                <a:ea typeface="+mn-ea"/>
                <a:cs typeface="+mn-cs"/>
              </a:rPr>
              <a:t>© 2017 PeopleNet or TMW Systems, Inc. All materials are confidential and for internal customer use only.</a:t>
            </a:r>
            <a:endParaRPr lang="en-US" sz="1200" dirty="0">
              <a:solidFill>
                <a:schemeClr val="bg1"/>
              </a:solidFill>
            </a:endParaRPr>
          </a:p>
        </p:txBody>
      </p:sp>
    </p:spTree>
    <p:extLst>
      <p:ext uri="{BB962C8B-B14F-4D97-AF65-F5344CB8AC3E}">
        <p14:creationId xmlns:p14="http://schemas.microsoft.com/office/powerpoint/2010/main" val="372755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7363"/>
            <a:ext cx="8229600" cy="70847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7697" y="-7697"/>
            <a:ext cx="744829" cy="744829"/>
            <a:chOff x="-7697" y="-7697"/>
            <a:chExt cx="914400" cy="914400"/>
          </a:xfrm>
        </p:grpSpPr>
        <p:sp>
          <p:nvSpPr>
            <p:cNvPr id="5" name="Rectangle 4"/>
            <p:cNvSpPr/>
            <p:nvPr userDrawn="1"/>
          </p:nvSpPr>
          <p:spPr>
            <a:xfrm>
              <a:off x="0" y="0"/>
              <a:ext cx="457200" cy="457200"/>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userDrawn="1"/>
          </p:nvSpPr>
          <p:spPr>
            <a:xfrm>
              <a:off x="449503" y="-7697"/>
              <a:ext cx="457200" cy="457200"/>
            </a:xfrm>
            <a:prstGeom prst="rect">
              <a:avLst/>
            </a:prstGeom>
            <a:solidFill>
              <a:srgbClr val="EC4D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userDrawn="1"/>
          </p:nvSpPr>
          <p:spPr>
            <a:xfrm>
              <a:off x="-7697" y="449503"/>
              <a:ext cx="457200" cy="457200"/>
            </a:xfrm>
            <a:prstGeom prst="rect">
              <a:avLst/>
            </a:prstGeom>
            <a:solidFill>
              <a:srgbClr val="1E2C3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 name="Group 7"/>
          <p:cNvGrpSpPr/>
          <p:nvPr userDrawn="1"/>
        </p:nvGrpSpPr>
        <p:grpSpPr>
          <a:xfrm>
            <a:off x="-7697" y="4695918"/>
            <a:ext cx="9166295" cy="457200"/>
            <a:chOff x="-7697" y="4695918"/>
            <a:chExt cx="9166295" cy="457200"/>
          </a:xfrm>
        </p:grpSpPr>
        <p:sp>
          <p:nvSpPr>
            <p:cNvPr id="9" name="Rectangle 8"/>
            <p:cNvSpPr/>
            <p:nvPr userDrawn="1"/>
          </p:nvSpPr>
          <p:spPr>
            <a:xfrm>
              <a:off x="8701398" y="4695918"/>
              <a:ext cx="457200" cy="457200"/>
            </a:xfrm>
            <a:prstGeom prst="rect">
              <a:avLst/>
            </a:prstGeom>
            <a:solidFill>
              <a:srgbClr val="EC4D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userDrawn="1"/>
          </p:nvSpPr>
          <p:spPr>
            <a:xfrm>
              <a:off x="8251497" y="4695918"/>
              <a:ext cx="457200" cy="457200"/>
            </a:xfrm>
            <a:prstGeom prst="rect">
              <a:avLst/>
            </a:prstGeom>
            <a:solidFill>
              <a:srgbClr val="EC4D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userDrawn="1"/>
          </p:nvSpPr>
          <p:spPr>
            <a:xfrm>
              <a:off x="7801596" y="4695918"/>
              <a:ext cx="457200" cy="457200"/>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userDrawn="1"/>
          </p:nvSpPr>
          <p:spPr>
            <a:xfrm>
              <a:off x="7351695" y="4695918"/>
              <a:ext cx="457200" cy="457200"/>
            </a:xfrm>
            <a:prstGeom prst="rect">
              <a:avLst/>
            </a:prstGeom>
            <a:solidFill>
              <a:srgbClr val="00AC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userDrawn="1"/>
          </p:nvSpPr>
          <p:spPr>
            <a:xfrm>
              <a:off x="-7697" y="4695918"/>
              <a:ext cx="7366691" cy="457200"/>
            </a:xfrm>
            <a:prstGeom prst="rect">
              <a:avLst/>
            </a:prstGeom>
            <a:solidFill>
              <a:srgbClr val="1E2C3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descr="PeopleNet Logo White Small.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91562" y="4739875"/>
              <a:ext cx="812846" cy="333026"/>
            </a:xfrm>
            <a:prstGeom prst="rect">
              <a:avLst/>
            </a:prstGeom>
          </p:spPr>
        </p:pic>
        <p:pic>
          <p:nvPicPr>
            <p:cNvPr id="15" name="Picture 14" descr="TMW_Trimble_WHITE.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388298" y="4792376"/>
              <a:ext cx="657494" cy="271992"/>
            </a:xfrm>
            <a:prstGeom prst="rect">
              <a:avLst/>
            </a:prstGeom>
          </p:spPr>
        </p:pic>
      </p:grpSp>
      <p:sp>
        <p:nvSpPr>
          <p:cNvPr id="16" name="TextBox 15"/>
          <p:cNvSpPr txBox="1"/>
          <p:nvPr userDrawn="1"/>
        </p:nvSpPr>
        <p:spPr>
          <a:xfrm>
            <a:off x="-56292" y="4943445"/>
            <a:ext cx="638735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smtClean="0">
                <a:solidFill>
                  <a:schemeClr val="bg1"/>
                </a:solidFill>
                <a:effectLst/>
                <a:latin typeface="+mn-lt"/>
                <a:ea typeface="+mn-ea"/>
                <a:cs typeface="+mn-cs"/>
              </a:rPr>
              <a:t>© 2017 PeopleNet or TMW Systems, Inc. All materials are confidential and for internal customer use only.</a:t>
            </a:r>
            <a:endParaRPr lang="en-US" sz="1200" dirty="0">
              <a:solidFill>
                <a:schemeClr val="bg1"/>
              </a:solidFill>
            </a:endParaRPr>
          </a:p>
        </p:txBody>
      </p:sp>
    </p:spTree>
    <p:extLst>
      <p:ext uri="{BB962C8B-B14F-4D97-AF65-F5344CB8AC3E}">
        <p14:creationId xmlns:p14="http://schemas.microsoft.com/office/powerpoint/2010/main" val="4198193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58" r:id="rId5"/>
    <p:sldLayoutId id="2147483653" r:id="rId6"/>
    <p:sldLayoutId id="2147483659" r:id="rId7"/>
    <p:sldLayoutId id="2147483660" r:id="rId8"/>
    <p:sldLayoutId id="2147483661" r:id="rId9"/>
    <p:sldLayoutId id="2147483654" r:id="rId10"/>
    <p:sldLayoutId id="2147483665" r:id="rId11"/>
    <p:sldLayoutId id="2147483655" r:id="rId12"/>
    <p:sldLayoutId id="2147483657" r:id="rId13"/>
    <p:sldLayoutId id="2147483666" r:id="rId14"/>
  </p:sldLayoutIdLst>
  <p:txStyles>
    <p:titleStyle>
      <a:lvl1pPr algn="l" defTabSz="457200" rtl="0" eaLnBrk="1" latinLnBrk="0" hangingPunct="1">
        <a:spcBef>
          <a:spcPct val="0"/>
        </a:spcBef>
        <a:buNone/>
        <a:defRPr sz="3200" b="1" kern="1200">
          <a:solidFill>
            <a:srgbClr val="00ACA8"/>
          </a:solidFill>
          <a:latin typeface="Arial"/>
          <a:ea typeface="+mj-ea"/>
          <a:cs typeface="Arial"/>
        </a:defRPr>
      </a:lvl1pPr>
    </p:titleStyle>
    <p:bodyStyle>
      <a:lvl1pPr marL="342900" indent="-342900" algn="l" defTabSz="457200" rtl="0" eaLnBrk="1" latinLnBrk="0" hangingPunct="1">
        <a:spcBef>
          <a:spcPct val="20000"/>
        </a:spcBef>
        <a:buClr>
          <a:srgbClr val="EC4D32"/>
        </a:buClr>
        <a:buFont typeface="Wingdings" charset="2"/>
        <a:buChar char="§"/>
        <a:defRPr sz="28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rgbClr val="EC4D32"/>
        </a:buClr>
        <a:buFont typeface="Wingdings" charset="2"/>
        <a:buChar char="§"/>
        <a:defRPr sz="24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EC4D32"/>
        </a:buClr>
        <a:buFont typeface="Wingdings" charset="2"/>
        <a:buChar char="§"/>
        <a:defRPr sz="22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EC4D32"/>
        </a:buClr>
        <a:buFont typeface="Wingdings" charset="2"/>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EC4D32"/>
        </a:buClr>
        <a:buFont typeface="Wingdings" charset="2"/>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11.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learn.tmwsystems.co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eblinn@tmwsystems.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Throw </a:t>
            </a:r>
            <a:r>
              <a:rPr lang="en-US" dirty="0"/>
              <a:t>Yourself a Life </a:t>
            </a:r>
            <a:r>
              <a:rPr lang="en-US" dirty="0" smtClean="0"/>
              <a:t>Preserver</a:t>
            </a:r>
            <a:r>
              <a:rPr lang="en-US" b="0" dirty="0" smtClean="0"/>
              <a:t> </a:t>
            </a:r>
            <a:r>
              <a:rPr lang="en-US" sz="2700" b="0" dirty="0"/>
              <a:t>Resources for the New or Accidental </a:t>
            </a:r>
            <a:r>
              <a:rPr lang="en-US" sz="2700" b="0" dirty="0" smtClean="0"/>
              <a:t>DBA</a:t>
            </a:r>
            <a:endParaRPr lang="en-US" dirty="0"/>
          </a:p>
        </p:txBody>
      </p:sp>
    </p:spTree>
    <p:extLst>
      <p:ext uri="{BB962C8B-B14F-4D97-AF65-F5344CB8AC3E}">
        <p14:creationId xmlns:p14="http://schemas.microsoft.com/office/powerpoint/2010/main" val="772148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Opportunities</a:t>
            </a:r>
            <a:endParaRPr lang="en-US" dirty="0"/>
          </a:p>
        </p:txBody>
      </p:sp>
    </p:spTree>
    <p:extLst>
      <p:ext uri="{BB962C8B-B14F-4D97-AF65-F5344CB8AC3E}">
        <p14:creationId xmlns:p14="http://schemas.microsoft.com/office/powerpoint/2010/main" val="1640187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Khan Academy (F)</a:t>
            </a:r>
          </a:p>
          <a:p>
            <a:pPr lvl="1"/>
            <a:r>
              <a:rPr lang="en-US" dirty="0" smtClean="0"/>
              <a:t>Not SQL Server specific</a:t>
            </a:r>
          </a:p>
          <a:p>
            <a:r>
              <a:rPr lang="en-US" dirty="0" err="1" smtClean="0"/>
              <a:t>Pluralsight</a:t>
            </a:r>
            <a:endParaRPr lang="en-US" dirty="0" smtClean="0"/>
          </a:p>
          <a:p>
            <a:pPr lvl="1"/>
            <a:r>
              <a:rPr lang="en-US" dirty="0" smtClean="0"/>
              <a:t>Online technical training</a:t>
            </a:r>
          </a:p>
          <a:p>
            <a:r>
              <a:rPr lang="en-US" dirty="0" err="1" smtClean="0"/>
              <a:t>SQLSkills</a:t>
            </a:r>
            <a:r>
              <a:rPr lang="en-US" dirty="0" smtClean="0"/>
              <a:t> training videos (F)</a:t>
            </a:r>
          </a:p>
          <a:p>
            <a:pPr lvl="1"/>
            <a:r>
              <a:rPr lang="en-US" dirty="0" smtClean="0"/>
              <a:t>40 hours of recently released MSFT training</a:t>
            </a:r>
            <a:endParaRPr lang="en-US" dirty="0"/>
          </a:p>
        </p:txBody>
      </p:sp>
      <p:sp>
        <p:nvSpPr>
          <p:cNvPr id="3" name="Title 2"/>
          <p:cNvSpPr>
            <a:spLocks noGrp="1"/>
          </p:cNvSpPr>
          <p:nvPr>
            <p:ph type="title"/>
          </p:nvPr>
        </p:nvSpPr>
        <p:spPr/>
        <p:txBody>
          <a:bodyPr/>
          <a:lstStyle/>
          <a:p>
            <a:r>
              <a:rPr lang="en-US" dirty="0" smtClean="0"/>
              <a:t>Self-Paced Learning</a:t>
            </a:r>
            <a:endParaRPr lang="en-US" dirty="0"/>
          </a:p>
        </p:txBody>
      </p:sp>
      <p:pic>
        <p:nvPicPr>
          <p:cNvPr id="4098" name="Picture 2" descr="http://www.dafont.com/forum/attach/orig/5/2/523244.p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107" y="348895"/>
            <a:ext cx="2809875" cy="12287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pluralsight.com/content/dam/pluralsight/newsroom/brand-assets/logos/pluralsight-logo-hor-color-1@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357252"/>
            <a:ext cx="34290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sqlskills.com/wp-content/uploads/2012/12/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298" y="2844559"/>
            <a:ext cx="1959491" cy="83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144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Blogs and Podcasts (F)</a:t>
            </a:r>
          </a:p>
          <a:p>
            <a:pPr lvl="1"/>
            <a:r>
              <a:rPr lang="en-US" dirty="0" smtClean="0"/>
              <a:t>SQL DBAs love to make blogs</a:t>
            </a:r>
          </a:p>
          <a:p>
            <a:r>
              <a:rPr lang="en-US" dirty="0" smtClean="0"/>
              <a:t>Teach Me Wednesday (F)</a:t>
            </a:r>
          </a:p>
          <a:p>
            <a:pPr lvl="1"/>
            <a:r>
              <a:rPr lang="en-US" dirty="0" smtClean="0"/>
              <a:t>Submit suggestions</a:t>
            </a:r>
          </a:p>
          <a:p>
            <a:r>
              <a:rPr lang="en-US" dirty="0" err="1" smtClean="0"/>
              <a:t>TMW.Learn</a:t>
            </a:r>
            <a:endParaRPr lang="en-US" dirty="0" smtClean="0"/>
          </a:p>
          <a:p>
            <a:pPr lvl="1"/>
            <a:r>
              <a:rPr lang="en-US" dirty="0" smtClean="0"/>
              <a:t>More technical classes coming</a:t>
            </a:r>
          </a:p>
          <a:p>
            <a:endParaRPr lang="en-US" dirty="0"/>
          </a:p>
        </p:txBody>
      </p:sp>
      <p:sp>
        <p:nvSpPr>
          <p:cNvPr id="3" name="Title 2"/>
          <p:cNvSpPr>
            <a:spLocks noGrp="1"/>
          </p:cNvSpPr>
          <p:nvPr>
            <p:ph type="title"/>
          </p:nvPr>
        </p:nvSpPr>
        <p:spPr/>
        <p:txBody>
          <a:bodyPr/>
          <a:lstStyle/>
          <a:p>
            <a:r>
              <a:rPr lang="en-US" dirty="0" smtClean="0"/>
              <a:t>Self-Paced Learning Continued…</a:t>
            </a:r>
            <a:endParaRPr lang="en-US" dirty="0"/>
          </a:p>
        </p:txBody>
      </p:sp>
    </p:spTree>
    <p:extLst>
      <p:ext uri="{BB962C8B-B14F-4D97-AF65-F5344CB8AC3E}">
        <p14:creationId xmlns:p14="http://schemas.microsoft.com/office/powerpoint/2010/main" val="911234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Training Opportunities</a:t>
            </a:r>
            <a:endParaRPr lang="en-US" dirty="0"/>
          </a:p>
        </p:txBody>
      </p:sp>
    </p:spTree>
    <p:extLst>
      <p:ext uri="{BB962C8B-B14F-4D97-AF65-F5344CB8AC3E}">
        <p14:creationId xmlns:p14="http://schemas.microsoft.com/office/powerpoint/2010/main" val="1204902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74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dirty="0" smtClean="0">
                <a:solidFill>
                  <a:schemeClr val="bg1"/>
                </a:solidFill>
              </a:rPr>
              <a:t>(F)</a:t>
            </a:r>
          </a:p>
          <a:p>
            <a:pPr lvl="1"/>
            <a:r>
              <a:rPr lang="en-US" dirty="0" smtClean="0">
                <a:solidFill>
                  <a:schemeClr val="bg1"/>
                </a:solidFill>
              </a:rPr>
              <a:t>All day training on a Saturday</a:t>
            </a:r>
          </a:p>
          <a:p>
            <a:pPr lvl="1"/>
            <a:r>
              <a:rPr lang="en-US" dirty="0" smtClean="0">
                <a:solidFill>
                  <a:schemeClr val="bg1"/>
                </a:solidFill>
              </a:rPr>
              <a:t>Available in various cities </a:t>
            </a:r>
            <a:r>
              <a:rPr lang="en-US" dirty="0">
                <a:solidFill>
                  <a:schemeClr val="bg1"/>
                </a:solidFill>
              </a:rPr>
              <a:t>globally</a:t>
            </a:r>
          </a:p>
          <a:p>
            <a:pPr lvl="1"/>
            <a:r>
              <a:rPr lang="en-US" dirty="0" smtClean="0">
                <a:solidFill>
                  <a:schemeClr val="bg1"/>
                </a:solidFill>
              </a:rPr>
              <a:t>Once per year usually</a:t>
            </a:r>
          </a:p>
          <a:p>
            <a:pPr marL="457200" lvl="1" indent="0">
              <a:buNone/>
            </a:pPr>
            <a:endParaRPr lang="en-US" dirty="0" smtClean="0"/>
          </a:p>
          <a:p>
            <a:pPr marL="914400" lvl="2" indent="0">
              <a:buNone/>
            </a:pPr>
            <a:endParaRPr lang="en-US" dirty="0"/>
          </a:p>
        </p:txBody>
      </p:sp>
      <p:sp>
        <p:nvSpPr>
          <p:cNvPr id="3" name="Title 2"/>
          <p:cNvSpPr>
            <a:spLocks noGrp="1"/>
          </p:cNvSpPr>
          <p:nvPr>
            <p:ph type="title"/>
          </p:nvPr>
        </p:nvSpPr>
        <p:spPr/>
        <p:txBody>
          <a:bodyPr/>
          <a:lstStyle/>
          <a:p>
            <a:r>
              <a:rPr lang="en-US" dirty="0" smtClean="0"/>
              <a:t>Free Training</a:t>
            </a:r>
            <a:endParaRPr lang="en-US" dirty="0"/>
          </a:p>
        </p:txBody>
      </p:sp>
      <p:sp>
        <p:nvSpPr>
          <p:cNvPr id="4" name="Text Placeholder 3"/>
          <p:cNvSpPr>
            <a:spLocks noGrp="1"/>
          </p:cNvSpPr>
          <p:nvPr>
            <p:ph type="body" sz="quarter" idx="10"/>
          </p:nvPr>
        </p:nvSpPr>
        <p:spPr/>
        <p:txBody>
          <a:bodyPr/>
          <a:lstStyle/>
          <a:p>
            <a:r>
              <a:rPr lang="en-US" dirty="0" smtClean="0"/>
              <a:t>For when the budget is tight</a:t>
            </a:r>
            <a:endParaRPr lang="en-US" dirty="0"/>
          </a:p>
        </p:txBody>
      </p:sp>
      <p:pic>
        <p:nvPicPr>
          <p:cNvPr id="1026" name="Picture 2" descr="http://sqlsaturday.com/Portals/_default/Skins/SQLSaturday-2014/images/sqlsaturda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50" y="1809451"/>
            <a:ext cx="25146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blinn\AppData\Local\Microsoft\Windows\INetCache\IE\HAIZM1RS\1328101861_Thumbs_U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615" y="1299573"/>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028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PASS Local Groups (F)</a:t>
            </a:r>
          </a:p>
          <a:p>
            <a:pPr lvl="1"/>
            <a:r>
              <a:rPr lang="en-US" dirty="0" smtClean="0"/>
              <a:t>Usually meet once per month</a:t>
            </a:r>
          </a:p>
          <a:p>
            <a:pPr lvl="1"/>
            <a:endParaRPr lang="en-US" dirty="0" smtClean="0"/>
          </a:p>
          <a:p>
            <a:r>
              <a:rPr lang="en-US" dirty="0" smtClean="0"/>
              <a:t>PASS Virtual Groups (F)</a:t>
            </a:r>
          </a:p>
          <a:p>
            <a:pPr lvl="1"/>
            <a:r>
              <a:rPr lang="en-US" dirty="0" smtClean="0"/>
              <a:t>Meet online</a:t>
            </a:r>
          </a:p>
          <a:p>
            <a:pPr lvl="1"/>
            <a:r>
              <a:rPr lang="en-US" dirty="0" smtClean="0"/>
              <a:t>Most sessions recorded	</a:t>
            </a:r>
          </a:p>
          <a:p>
            <a:pPr marL="914400" lvl="2" indent="0">
              <a:buNone/>
            </a:pPr>
            <a:endParaRPr lang="en-US" dirty="0"/>
          </a:p>
        </p:txBody>
      </p:sp>
      <p:sp>
        <p:nvSpPr>
          <p:cNvPr id="3" name="Title 2"/>
          <p:cNvSpPr>
            <a:spLocks noGrp="1"/>
          </p:cNvSpPr>
          <p:nvPr>
            <p:ph type="title"/>
          </p:nvPr>
        </p:nvSpPr>
        <p:spPr/>
        <p:txBody>
          <a:bodyPr/>
          <a:lstStyle/>
          <a:p>
            <a:r>
              <a:rPr lang="en-US" dirty="0" smtClean="0"/>
              <a:t>Free Training</a:t>
            </a:r>
            <a:endParaRPr lang="en-US" dirty="0"/>
          </a:p>
        </p:txBody>
      </p:sp>
      <p:sp>
        <p:nvSpPr>
          <p:cNvPr id="4" name="Text Placeholder 3"/>
          <p:cNvSpPr>
            <a:spLocks noGrp="1"/>
          </p:cNvSpPr>
          <p:nvPr>
            <p:ph type="body" sz="quarter" idx="10"/>
          </p:nvPr>
        </p:nvSpPr>
        <p:spPr/>
        <p:txBody>
          <a:bodyPr/>
          <a:lstStyle/>
          <a:p>
            <a:r>
              <a:rPr lang="en-US" dirty="0" smtClean="0"/>
              <a:t>For when the budget is tight</a:t>
            </a:r>
            <a:endParaRPr lang="en-US" dirty="0"/>
          </a:p>
        </p:txBody>
      </p:sp>
      <p:pic>
        <p:nvPicPr>
          <p:cNvPr id="5122" name="Picture 2" descr="https://chrisyatessql.files.wordpress.com/2016/12/pass-core-logos-for-delivery-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443" y="2648309"/>
            <a:ext cx="2211980" cy="22119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ql.richarddouglas.co.uk/wp-content/uploads/2013/09/PASS-Log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600" y="1442649"/>
            <a:ext cx="1189666" cy="105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82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67" y="150369"/>
            <a:ext cx="8272733" cy="594027"/>
          </a:xfrm>
        </p:spPr>
        <p:txBody>
          <a:bodyPr>
            <a:normAutofit/>
          </a:bodyPr>
          <a:lstStyle/>
          <a:p>
            <a:r>
              <a:rPr lang="en-US" dirty="0">
                <a:latin typeface="+mj-lt"/>
              </a:rPr>
              <a:t>PASS Virtual </a:t>
            </a:r>
            <a:r>
              <a:rPr lang="en-US" dirty="0" smtClean="0">
                <a:latin typeface="+mj-lt"/>
              </a:rPr>
              <a:t>Groups, an incomplete list</a:t>
            </a:r>
            <a:endParaRPr lang="en-US" dirty="0">
              <a:latin typeface="+mj-lt"/>
            </a:endParaRPr>
          </a:p>
        </p:txBody>
      </p:sp>
      <p:sp>
        <p:nvSpPr>
          <p:cNvPr id="25" name="Up Arrow 24"/>
          <p:cNvSpPr/>
          <p:nvPr/>
        </p:nvSpPr>
        <p:spPr>
          <a:xfrm>
            <a:off x="476629" y="3813880"/>
            <a:ext cx="267057" cy="243180"/>
          </a:xfrm>
          <a:prstGeom prs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prstClr val="white"/>
              </a:solidFill>
            </a:endParaRPr>
          </a:p>
        </p:txBody>
      </p:sp>
      <p:pic>
        <p:nvPicPr>
          <p:cNvPr id="3" name="Picture 2"/>
          <p:cNvPicPr>
            <a:picLocks noChangeAspect="1"/>
          </p:cNvPicPr>
          <p:nvPr/>
        </p:nvPicPr>
        <p:blipFill rotWithShape="1">
          <a:blip r:embed="rId3"/>
          <a:srcRect l="27992" t="32178" r="28191" b="32178"/>
          <a:stretch/>
        </p:blipFill>
        <p:spPr>
          <a:xfrm>
            <a:off x="305179" y="841336"/>
            <a:ext cx="1010412" cy="822960"/>
          </a:xfrm>
          <a:prstGeom prst="rect">
            <a:avLst/>
          </a:prstGeom>
        </p:spPr>
      </p:pic>
      <p:pic>
        <p:nvPicPr>
          <p:cNvPr id="10" name="Picture 9"/>
          <p:cNvPicPr>
            <a:picLocks noChangeAspect="1"/>
          </p:cNvPicPr>
          <p:nvPr/>
        </p:nvPicPr>
        <p:blipFill rotWithShape="1">
          <a:blip r:embed="rId4"/>
          <a:srcRect l="35923" t="34753" r="36121" b="35545"/>
          <a:stretch/>
        </p:blipFill>
        <p:spPr>
          <a:xfrm>
            <a:off x="423594" y="1729582"/>
            <a:ext cx="709117" cy="754380"/>
          </a:xfrm>
          <a:prstGeom prst="rect">
            <a:avLst/>
          </a:prstGeom>
        </p:spPr>
      </p:pic>
      <p:pic>
        <p:nvPicPr>
          <p:cNvPr id="14" name="Picture 13"/>
          <p:cNvPicPr>
            <a:picLocks noChangeAspect="1"/>
          </p:cNvPicPr>
          <p:nvPr/>
        </p:nvPicPr>
        <p:blipFill rotWithShape="1">
          <a:blip r:embed="rId5"/>
          <a:srcRect l="32751" t="32179" r="31759" b="32377"/>
          <a:stretch/>
        </p:blipFill>
        <p:spPr>
          <a:xfrm>
            <a:off x="373668" y="2609202"/>
            <a:ext cx="822959" cy="822960"/>
          </a:xfrm>
          <a:prstGeom prst="rect">
            <a:avLst/>
          </a:prstGeom>
        </p:spPr>
      </p:pic>
      <p:pic>
        <p:nvPicPr>
          <p:cNvPr id="20" name="Picture 19"/>
          <p:cNvPicPr>
            <a:picLocks noChangeAspect="1"/>
          </p:cNvPicPr>
          <p:nvPr/>
        </p:nvPicPr>
        <p:blipFill rotWithShape="1">
          <a:blip r:embed="rId6"/>
          <a:srcRect l="28190" t="32377" r="27397" b="32970"/>
          <a:stretch/>
        </p:blipFill>
        <p:spPr>
          <a:xfrm>
            <a:off x="255794" y="3506074"/>
            <a:ext cx="1053389" cy="822960"/>
          </a:xfrm>
          <a:prstGeom prst="rect">
            <a:avLst/>
          </a:prstGeom>
        </p:spPr>
      </p:pic>
      <p:pic>
        <p:nvPicPr>
          <p:cNvPr id="21" name="Picture 20"/>
          <p:cNvPicPr>
            <a:picLocks noChangeAspect="1"/>
          </p:cNvPicPr>
          <p:nvPr/>
        </p:nvPicPr>
        <p:blipFill rotWithShape="1">
          <a:blip r:embed="rId7"/>
          <a:srcRect l="38897" t="34951" r="37905" b="35346"/>
          <a:stretch/>
        </p:blipFill>
        <p:spPr>
          <a:xfrm>
            <a:off x="3346656" y="3504236"/>
            <a:ext cx="588416" cy="754380"/>
          </a:xfrm>
          <a:prstGeom prst="rect">
            <a:avLst/>
          </a:prstGeom>
        </p:spPr>
      </p:pic>
      <p:pic>
        <p:nvPicPr>
          <p:cNvPr id="30" name="Picture 29"/>
          <p:cNvPicPr>
            <a:picLocks noChangeAspect="1"/>
          </p:cNvPicPr>
          <p:nvPr/>
        </p:nvPicPr>
        <p:blipFill rotWithShape="1">
          <a:blip r:embed="rId8"/>
          <a:srcRect l="27000" t="31980" r="26803" b="31410"/>
          <a:stretch/>
        </p:blipFill>
        <p:spPr>
          <a:xfrm>
            <a:off x="1581829" y="827048"/>
            <a:ext cx="1080386" cy="857250"/>
          </a:xfrm>
          <a:prstGeom prst="rect">
            <a:avLst/>
          </a:prstGeom>
        </p:spPr>
      </p:pic>
      <p:pic>
        <p:nvPicPr>
          <p:cNvPr id="32" name="Picture 31"/>
          <p:cNvPicPr>
            <a:picLocks noChangeAspect="1"/>
          </p:cNvPicPr>
          <p:nvPr/>
        </p:nvPicPr>
        <p:blipFill rotWithShape="1">
          <a:blip r:embed="rId9"/>
          <a:srcRect l="28190" t="34530" r="28388" b="35545"/>
          <a:stretch/>
        </p:blipFill>
        <p:spPr>
          <a:xfrm>
            <a:off x="1553808" y="1712873"/>
            <a:ext cx="1093215" cy="754380"/>
          </a:xfrm>
          <a:prstGeom prst="rect">
            <a:avLst/>
          </a:prstGeom>
        </p:spPr>
      </p:pic>
      <p:pic>
        <p:nvPicPr>
          <p:cNvPr id="33" name="Picture 32"/>
          <p:cNvPicPr>
            <a:picLocks noChangeAspect="1"/>
          </p:cNvPicPr>
          <p:nvPr/>
        </p:nvPicPr>
        <p:blipFill rotWithShape="1">
          <a:blip r:embed="rId10"/>
          <a:srcRect l="24917" t="32179" r="24027" b="32970"/>
          <a:stretch/>
        </p:blipFill>
        <p:spPr>
          <a:xfrm>
            <a:off x="1519983" y="2589372"/>
            <a:ext cx="1204079" cy="822960"/>
          </a:xfrm>
          <a:prstGeom prst="rect">
            <a:avLst/>
          </a:prstGeom>
        </p:spPr>
      </p:pic>
      <p:pic>
        <p:nvPicPr>
          <p:cNvPr id="34" name="Picture 33"/>
          <p:cNvPicPr>
            <a:picLocks noChangeAspect="1"/>
          </p:cNvPicPr>
          <p:nvPr/>
        </p:nvPicPr>
        <p:blipFill rotWithShape="1">
          <a:blip r:embed="rId11"/>
          <a:srcRect l="25811" t="32575" r="25216" b="32397"/>
          <a:stretch/>
        </p:blipFill>
        <p:spPr>
          <a:xfrm>
            <a:off x="1525861" y="3502333"/>
            <a:ext cx="1149110" cy="822960"/>
          </a:xfrm>
          <a:prstGeom prst="rect">
            <a:avLst/>
          </a:prstGeom>
        </p:spPr>
      </p:pic>
      <p:pic>
        <p:nvPicPr>
          <p:cNvPr id="35" name="Picture 34"/>
          <p:cNvPicPr>
            <a:picLocks noChangeAspect="1"/>
          </p:cNvPicPr>
          <p:nvPr/>
        </p:nvPicPr>
        <p:blipFill rotWithShape="1">
          <a:blip r:embed="rId12"/>
          <a:srcRect l="36716" t="35346" r="35724" b="34357"/>
          <a:stretch/>
        </p:blipFill>
        <p:spPr>
          <a:xfrm>
            <a:off x="4822387" y="3522681"/>
            <a:ext cx="685352" cy="754380"/>
          </a:xfrm>
          <a:prstGeom prst="rect">
            <a:avLst/>
          </a:prstGeom>
        </p:spPr>
      </p:pic>
      <p:pic>
        <p:nvPicPr>
          <p:cNvPr id="38" name="Picture 37"/>
          <p:cNvPicPr>
            <a:picLocks noChangeAspect="1"/>
          </p:cNvPicPr>
          <p:nvPr/>
        </p:nvPicPr>
        <p:blipFill rotWithShape="1">
          <a:blip r:embed="rId13"/>
          <a:srcRect l="23829" t="35111" r="23432" b="34752"/>
          <a:stretch/>
        </p:blipFill>
        <p:spPr>
          <a:xfrm>
            <a:off x="2969776" y="845378"/>
            <a:ext cx="1318496" cy="754380"/>
          </a:xfrm>
          <a:prstGeom prst="rect">
            <a:avLst/>
          </a:prstGeom>
        </p:spPr>
      </p:pic>
      <p:pic>
        <p:nvPicPr>
          <p:cNvPr id="40" name="Picture 39"/>
          <p:cNvPicPr>
            <a:picLocks noChangeAspect="1"/>
          </p:cNvPicPr>
          <p:nvPr/>
        </p:nvPicPr>
        <p:blipFill rotWithShape="1">
          <a:blip r:embed="rId14"/>
          <a:srcRect l="24423" t="34951" r="23828" b="34755"/>
          <a:stretch/>
        </p:blipFill>
        <p:spPr>
          <a:xfrm>
            <a:off x="2938565" y="1710481"/>
            <a:ext cx="1286976" cy="754380"/>
          </a:xfrm>
          <a:prstGeom prst="rect">
            <a:avLst/>
          </a:prstGeom>
        </p:spPr>
      </p:pic>
      <p:pic>
        <p:nvPicPr>
          <p:cNvPr id="43" name="Picture 42"/>
          <p:cNvPicPr>
            <a:picLocks noChangeAspect="1"/>
          </p:cNvPicPr>
          <p:nvPr/>
        </p:nvPicPr>
        <p:blipFill rotWithShape="1">
          <a:blip r:embed="rId15"/>
          <a:srcRect l="24345" t="35367" r="23708" b="34732"/>
          <a:stretch/>
        </p:blipFill>
        <p:spPr>
          <a:xfrm>
            <a:off x="4520292" y="845378"/>
            <a:ext cx="1308924" cy="754380"/>
          </a:xfrm>
          <a:prstGeom prst="rect">
            <a:avLst/>
          </a:prstGeom>
        </p:spPr>
      </p:pic>
      <p:pic>
        <p:nvPicPr>
          <p:cNvPr id="45" name="Picture 44"/>
          <p:cNvPicPr>
            <a:picLocks noChangeAspect="1"/>
          </p:cNvPicPr>
          <p:nvPr/>
        </p:nvPicPr>
        <p:blipFill rotWithShape="1">
          <a:blip r:embed="rId16"/>
          <a:srcRect l="10401" t="32715" r="10743" b="32236"/>
          <a:stretch/>
        </p:blipFill>
        <p:spPr>
          <a:xfrm>
            <a:off x="4242113" y="1727465"/>
            <a:ext cx="1849199" cy="822960"/>
          </a:xfrm>
          <a:prstGeom prst="rect">
            <a:avLst/>
          </a:prstGeom>
        </p:spPr>
      </p:pic>
      <p:pic>
        <p:nvPicPr>
          <p:cNvPr id="46" name="Picture 45"/>
          <p:cNvPicPr>
            <a:picLocks noChangeAspect="1"/>
          </p:cNvPicPr>
          <p:nvPr/>
        </p:nvPicPr>
        <p:blipFill rotWithShape="1">
          <a:blip r:embed="rId17"/>
          <a:srcRect l="37094" t="34059" r="36734" b="34654"/>
          <a:stretch/>
        </p:blipFill>
        <p:spPr>
          <a:xfrm>
            <a:off x="6407945" y="819500"/>
            <a:ext cx="687536" cy="822960"/>
          </a:xfrm>
          <a:prstGeom prst="rect">
            <a:avLst/>
          </a:prstGeom>
        </p:spPr>
      </p:pic>
      <p:pic>
        <p:nvPicPr>
          <p:cNvPr id="47" name="Picture 46"/>
          <p:cNvPicPr>
            <a:picLocks noChangeAspect="1"/>
          </p:cNvPicPr>
          <p:nvPr/>
        </p:nvPicPr>
        <p:blipFill rotWithShape="1">
          <a:blip r:embed="rId18"/>
          <a:srcRect l="22875" t="34356" r="21486" b="34755"/>
          <a:stretch/>
        </p:blipFill>
        <p:spPr>
          <a:xfrm>
            <a:off x="6087480" y="1707994"/>
            <a:ext cx="1418796" cy="788670"/>
          </a:xfrm>
          <a:prstGeom prst="rect">
            <a:avLst/>
          </a:prstGeom>
        </p:spPr>
      </p:pic>
      <p:pic>
        <p:nvPicPr>
          <p:cNvPr id="48" name="Picture 47"/>
          <p:cNvPicPr>
            <a:picLocks noChangeAspect="1"/>
          </p:cNvPicPr>
          <p:nvPr/>
        </p:nvPicPr>
        <p:blipFill rotWithShape="1">
          <a:blip r:embed="rId19"/>
          <a:srcRect l="28205" t="35063" r="27490" b="34775"/>
          <a:stretch/>
        </p:blipFill>
        <p:spPr>
          <a:xfrm>
            <a:off x="6198360" y="2581174"/>
            <a:ext cx="1106706" cy="754380"/>
          </a:xfrm>
          <a:prstGeom prst="rect">
            <a:avLst/>
          </a:prstGeom>
        </p:spPr>
      </p:pic>
      <p:pic>
        <p:nvPicPr>
          <p:cNvPr id="49" name="Picture 48"/>
          <p:cNvPicPr>
            <a:picLocks noChangeAspect="1"/>
          </p:cNvPicPr>
          <p:nvPr/>
        </p:nvPicPr>
        <p:blipFill rotWithShape="1">
          <a:blip r:embed="rId20"/>
          <a:srcRect l="27098" t="35077" r="26110" b="34614"/>
          <a:stretch/>
        </p:blipFill>
        <p:spPr>
          <a:xfrm>
            <a:off x="6170136" y="3478205"/>
            <a:ext cx="1163154" cy="754380"/>
          </a:xfrm>
          <a:prstGeom prst="rect">
            <a:avLst/>
          </a:prstGeom>
        </p:spPr>
      </p:pic>
      <p:pic>
        <p:nvPicPr>
          <p:cNvPr id="50" name="Picture 49"/>
          <p:cNvPicPr>
            <a:picLocks noChangeAspect="1"/>
          </p:cNvPicPr>
          <p:nvPr/>
        </p:nvPicPr>
        <p:blipFill rotWithShape="1">
          <a:blip r:embed="rId21"/>
          <a:srcRect l="29402" t="35063" r="29012" b="34774"/>
          <a:stretch/>
        </p:blipFill>
        <p:spPr>
          <a:xfrm>
            <a:off x="3109636" y="2589372"/>
            <a:ext cx="1038777" cy="754380"/>
          </a:xfrm>
          <a:prstGeom prst="rect">
            <a:avLst/>
          </a:prstGeom>
        </p:spPr>
      </p:pic>
      <p:pic>
        <p:nvPicPr>
          <p:cNvPr id="4" name="Picture 3"/>
          <p:cNvPicPr>
            <a:picLocks noChangeAspect="1"/>
          </p:cNvPicPr>
          <p:nvPr/>
        </p:nvPicPr>
        <p:blipFill rotWithShape="1">
          <a:blip r:embed="rId22"/>
          <a:srcRect l="27000" t="31522" r="26803" b="32397"/>
          <a:stretch/>
        </p:blipFill>
        <p:spPr>
          <a:xfrm>
            <a:off x="7555365" y="843192"/>
            <a:ext cx="1096210" cy="857250"/>
          </a:xfrm>
          <a:prstGeom prst="rect">
            <a:avLst/>
          </a:prstGeom>
        </p:spPr>
      </p:pic>
      <p:pic>
        <p:nvPicPr>
          <p:cNvPr id="5" name="Picture 4"/>
          <p:cNvPicPr>
            <a:picLocks noChangeAspect="1"/>
          </p:cNvPicPr>
          <p:nvPr/>
        </p:nvPicPr>
        <p:blipFill rotWithShape="1">
          <a:blip r:embed="rId23"/>
          <a:srcRect l="35095" t="35110" r="34437" b="34755"/>
          <a:stretch/>
        </p:blipFill>
        <p:spPr>
          <a:xfrm>
            <a:off x="7729940" y="1717213"/>
            <a:ext cx="761766" cy="754380"/>
          </a:xfrm>
          <a:prstGeom prst="rect">
            <a:avLst/>
          </a:prstGeom>
        </p:spPr>
      </p:pic>
      <p:pic>
        <p:nvPicPr>
          <p:cNvPr id="6" name="Picture 5"/>
          <p:cNvPicPr>
            <a:picLocks noChangeAspect="1"/>
          </p:cNvPicPr>
          <p:nvPr/>
        </p:nvPicPr>
        <p:blipFill rotWithShape="1">
          <a:blip r:embed="rId24"/>
          <a:srcRect l="33302" t="31522" r="31363" b="32397"/>
          <a:stretch/>
        </p:blipFill>
        <p:spPr>
          <a:xfrm>
            <a:off x="7688264" y="2572548"/>
            <a:ext cx="872021" cy="891540"/>
          </a:xfrm>
          <a:prstGeom prst="rect">
            <a:avLst/>
          </a:prstGeom>
        </p:spPr>
      </p:pic>
      <p:pic>
        <p:nvPicPr>
          <p:cNvPr id="7" name="Picture 6"/>
          <p:cNvPicPr>
            <a:picLocks noChangeAspect="1"/>
          </p:cNvPicPr>
          <p:nvPr/>
        </p:nvPicPr>
        <p:blipFill rotWithShape="1">
          <a:blip r:embed="rId25"/>
          <a:srcRect l="24950" t="35110" r="23630" b="34755"/>
          <a:stretch/>
        </p:blipFill>
        <p:spPr>
          <a:xfrm>
            <a:off x="7494029" y="3504695"/>
            <a:ext cx="1250525" cy="733806"/>
          </a:xfrm>
          <a:prstGeom prst="rect">
            <a:avLst/>
          </a:prstGeom>
        </p:spPr>
      </p:pic>
      <p:pic>
        <p:nvPicPr>
          <p:cNvPr id="8" name="Picture 7"/>
          <p:cNvPicPr>
            <a:picLocks noChangeAspect="1"/>
          </p:cNvPicPr>
          <p:nvPr/>
        </p:nvPicPr>
        <p:blipFill rotWithShape="1">
          <a:blip r:embed="rId26"/>
          <a:srcRect l="29181" t="31522" r="29181" b="32397"/>
          <a:stretch/>
        </p:blipFill>
        <p:spPr>
          <a:xfrm>
            <a:off x="4664945" y="2591852"/>
            <a:ext cx="948480" cy="822960"/>
          </a:xfrm>
          <a:prstGeom prst="rect">
            <a:avLst/>
          </a:prstGeom>
        </p:spPr>
      </p:pic>
    </p:spTree>
    <p:extLst>
      <p:ext uri="{BB962C8B-B14F-4D97-AF65-F5344CB8AC3E}">
        <p14:creationId xmlns:p14="http://schemas.microsoft.com/office/powerpoint/2010/main" val="2144867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T-SQL Tuesday (F)</a:t>
            </a:r>
            <a:r>
              <a:rPr lang="en-US" dirty="0"/>
              <a:t>	</a:t>
            </a:r>
            <a:endParaRPr lang="en-US" dirty="0" smtClean="0"/>
          </a:p>
          <a:p>
            <a:r>
              <a:rPr lang="en-US" dirty="0" smtClean="0"/>
              <a:t>Webinars (F)</a:t>
            </a:r>
          </a:p>
          <a:p>
            <a:pPr lvl="1"/>
            <a:r>
              <a:rPr lang="en-US" dirty="0" err="1" smtClean="0"/>
              <a:t>SentryTV</a:t>
            </a:r>
            <a:endParaRPr lang="en-US" dirty="0" smtClean="0"/>
          </a:p>
          <a:p>
            <a:pPr lvl="1"/>
            <a:r>
              <a:rPr lang="en-US" dirty="0" err="1" smtClean="0"/>
              <a:t>Idera</a:t>
            </a:r>
            <a:r>
              <a:rPr lang="en-US" dirty="0" smtClean="0"/>
              <a:t> </a:t>
            </a:r>
            <a:r>
              <a:rPr lang="en-US" dirty="0" err="1" smtClean="0"/>
              <a:t>Geeksync</a:t>
            </a:r>
            <a:endParaRPr lang="en-US" dirty="0" smtClean="0"/>
          </a:p>
          <a:p>
            <a:pPr lvl="1"/>
            <a:r>
              <a:rPr lang="en-US" dirty="0" err="1" smtClean="0"/>
              <a:t>Redgate</a:t>
            </a:r>
            <a:endParaRPr lang="en-US" dirty="0" smtClean="0"/>
          </a:p>
          <a:p>
            <a:pPr marL="914400" lvl="2" indent="0">
              <a:buNone/>
            </a:pPr>
            <a:endParaRPr lang="en-US" dirty="0"/>
          </a:p>
        </p:txBody>
      </p:sp>
      <p:sp>
        <p:nvSpPr>
          <p:cNvPr id="3" name="Title 2"/>
          <p:cNvSpPr>
            <a:spLocks noGrp="1"/>
          </p:cNvSpPr>
          <p:nvPr>
            <p:ph type="title"/>
          </p:nvPr>
        </p:nvSpPr>
        <p:spPr/>
        <p:txBody>
          <a:bodyPr/>
          <a:lstStyle/>
          <a:p>
            <a:r>
              <a:rPr lang="en-US" dirty="0" smtClean="0"/>
              <a:t>Free Training</a:t>
            </a:r>
            <a:endParaRPr lang="en-US" dirty="0"/>
          </a:p>
        </p:txBody>
      </p:sp>
      <p:sp>
        <p:nvSpPr>
          <p:cNvPr id="4" name="Text Placeholder 3"/>
          <p:cNvSpPr>
            <a:spLocks noGrp="1"/>
          </p:cNvSpPr>
          <p:nvPr>
            <p:ph type="body" sz="quarter" idx="10"/>
          </p:nvPr>
        </p:nvSpPr>
        <p:spPr/>
        <p:txBody>
          <a:bodyPr/>
          <a:lstStyle/>
          <a:p>
            <a:r>
              <a:rPr lang="en-US" dirty="0" smtClean="0"/>
              <a:t>For when the budget is tight</a:t>
            </a:r>
            <a:endParaRPr lang="en-US" dirty="0"/>
          </a:p>
        </p:txBody>
      </p:sp>
      <p:pic>
        <p:nvPicPr>
          <p:cNvPr id="6146" name="Picture 2" descr="https://www.idera.com/Presentation/Assets/Images/Quacky-WhereOnEar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202" y="2008878"/>
            <a:ext cx="2467011" cy="155266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698" y="1053384"/>
            <a:ext cx="3621477" cy="73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021" y="3691476"/>
            <a:ext cx="22383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676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Conferences</a:t>
            </a:r>
          </a:p>
          <a:p>
            <a:pPr lvl="1"/>
            <a:r>
              <a:rPr lang="en-US" dirty="0"/>
              <a:t>PASS Summit</a:t>
            </a:r>
          </a:p>
          <a:p>
            <a:pPr lvl="1"/>
            <a:r>
              <a:rPr lang="en-US" dirty="0" smtClean="0"/>
              <a:t>SQL Intersection</a:t>
            </a:r>
          </a:p>
          <a:p>
            <a:pPr lvl="1"/>
            <a:r>
              <a:rPr lang="en-US" dirty="0"/>
              <a:t>SQL Cruise</a:t>
            </a:r>
          </a:p>
          <a:p>
            <a:pPr lvl="1"/>
            <a:r>
              <a:rPr lang="en-US" dirty="0" smtClean="0"/>
              <a:t>IT/DEV Connections</a:t>
            </a:r>
          </a:p>
          <a:p>
            <a:pPr lvl="1"/>
            <a:r>
              <a:rPr lang="en-US" dirty="0" smtClean="0"/>
              <a:t>SQL </a:t>
            </a:r>
            <a:r>
              <a:rPr lang="en-US" dirty="0"/>
              <a:t>Bits</a:t>
            </a:r>
          </a:p>
          <a:p>
            <a:pPr lvl="1"/>
            <a:endParaRPr lang="en-US" dirty="0" smtClean="0"/>
          </a:p>
        </p:txBody>
      </p:sp>
      <p:sp>
        <p:nvSpPr>
          <p:cNvPr id="3" name="Title 2"/>
          <p:cNvSpPr>
            <a:spLocks noGrp="1"/>
          </p:cNvSpPr>
          <p:nvPr>
            <p:ph type="title"/>
          </p:nvPr>
        </p:nvSpPr>
        <p:spPr/>
        <p:txBody>
          <a:bodyPr/>
          <a:lstStyle/>
          <a:p>
            <a:r>
              <a:rPr lang="en-US" dirty="0" smtClean="0"/>
              <a:t>Not Free Training</a:t>
            </a:r>
            <a:endParaRPr lang="en-US" dirty="0"/>
          </a:p>
        </p:txBody>
      </p:sp>
      <p:sp>
        <p:nvSpPr>
          <p:cNvPr id="4" name="Text Placeholder 3"/>
          <p:cNvSpPr>
            <a:spLocks noGrp="1"/>
          </p:cNvSpPr>
          <p:nvPr>
            <p:ph type="body" sz="quarter" idx="10"/>
          </p:nvPr>
        </p:nvSpPr>
        <p:spPr/>
        <p:txBody>
          <a:bodyPr/>
          <a:lstStyle/>
          <a:p>
            <a:r>
              <a:rPr lang="en-US" dirty="0" smtClean="0"/>
              <a:t>For when the cash is flowing</a:t>
            </a:r>
            <a:endParaRPr lang="en-US" dirty="0"/>
          </a:p>
        </p:txBody>
      </p:sp>
      <p:pic>
        <p:nvPicPr>
          <p:cNvPr id="7170"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245" y="2094160"/>
            <a:ext cx="1991738" cy="57140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ASS Summit 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639" y="1109791"/>
            <a:ext cx="3344561" cy="60810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QL Crui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163" y="2781037"/>
            <a:ext cx="2583289" cy="78167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T/Dev Connec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0027" y="3804249"/>
            <a:ext cx="2556091" cy="65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09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0557"/>
            <a:ext cx="8229600" cy="2695061"/>
          </a:xfrm>
        </p:spPr>
        <p:txBody>
          <a:bodyPr>
            <a:normAutofit/>
          </a:bodyPr>
          <a:lstStyle/>
          <a:p>
            <a:r>
              <a:rPr lang="en-US" dirty="0" smtClean="0"/>
              <a:t>SQL Skills</a:t>
            </a:r>
          </a:p>
          <a:p>
            <a:r>
              <a:rPr lang="en-US" dirty="0" smtClean="0"/>
              <a:t>Brent </a:t>
            </a:r>
            <a:r>
              <a:rPr lang="en-US" dirty="0" err="1" smtClean="0"/>
              <a:t>Ozar</a:t>
            </a:r>
            <a:r>
              <a:rPr lang="en-US" dirty="0" smtClean="0"/>
              <a:t> Unlimited</a:t>
            </a:r>
            <a:endParaRPr lang="en-US" dirty="0"/>
          </a:p>
          <a:p>
            <a:r>
              <a:rPr lang="en-US" dirty="0" smtClean="0"/>
              <a:t>Pragmatic Works</a:t>
            </a:r>
          </a:p>
          <a:p>
            <a:r>
              <a:rPr lang="en-US" dirty="0" smtClean="0"/>
              <a:t>New Horizons</a:t>
            </a:r>
            <a:endParaRPr lang="en-US" dirty="0"/>
          </a:p>
        </p:txBody>
      </p:sp>
      <p:sp>
        <p:nvSpPr>
          <p:cNvPr id="3" name="Title 2"/>
          <p:cNvSpPr>
            <a:spLocks noGrp="1"/>
          </p:cNvSpPr>
          <p:nvPr>
            <p:ph type="title"/>
          </p:nvPr>
        </p:nvSpPr>
        <p:spPr/>
        <p:txBody>
          <a:bodyPr/>
          <a:lstStyle/>
          <a:p>
            <a:r>
              <a:rPr lang="en-US" dirty="0" smtClean="0"/>
              <a:t>More Not Free Training</a:t>
            </a:r>
            <a:endParaRPr lang="en-US" dirty="0"/>
          </a:p>
        </p:txBody>
      </p:sp>
      <p:sp>
        <p:nvSpPr>
          <p:cNvPr id="4" name="Text Placeholder 3"/>
          <p:cNvSpPr>
            <a:spLocks noGrp="1"/>
          </p:cNvSpPr>
          <p:nvPr>
            <p:ph type="body" sz="quarter" idx="10"/>
          </p:nvPr>
        </p:nvSpPr>
        <p:spPr/>
        <p:txBody>
          <a:bodyPr/>
          <a:lstStyle/>
          <a:p>
            <a:r>
              <a:rPr lang="en-US" dirty="0" smtClean="0"/>
              <a:t>Classroom Training</a:t>
            </a:r>
            <a:endParaRPr lang="en-US" dirty="0"/>
          </a:p>
        </p:txBody>
      </p:sp>
      <p:pic>
        <p:nvPicPr>
          <p:cNvPr id="1026" name="Picture 2" descr="Brent Ozar Unlimi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863" y="959457"/>
            <a:ext cx="2254640" cy="13377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www.sqlskills.com/wp-content/uploads/2012/12/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076" y="400268"/>
            <a:ext cx="1959491" cy="8302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agmatic Works - Data Tools Training and Ser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317" y="2654121"/>
            <a:ext cx="2381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t My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863" y="3416121"/>
            <a:ext cx="2047875" cy="105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51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838013"/>
            <a:ext cx="6949441" cy="708471"/>
          </a:xfrm>
        </p:spPr>
        <p:txBody>
          <a:bodyPr>
            <a:normAutofit/>
          </a:bodyPr>
          <a:lstStyle/>
          <a:p>
            <a:r>
              <a:rPr lang="en-US" dirty="0" smtClean="0"/>
              <a:t>Eric Blinn | Data Services Manager</a:t>
            </a:r>
            <a:endParaRPr lang="en-US" dirty="0"/>
          </a:p>
        </p:txBody>
      </p:sp>
    </p:spTree>
    <p:extLst>
      <p:ext uri="{BB962C8B-B14F-4D97-AF65-F5344CB8AC3E}">
        <p14:creationId xmlns:p14="http://schemas.microsoft.com/office/powerpoint/2010/main" val="3423835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smtClean="0"/>
          </a:p>
          <a:p>
            <a:pPr lvl="1"/>
            <a:endParaRPr lang="en-US" dirty="0" smtClean="0"/>
          </a:p>
        </p:txBody>
      </p:sp>
      <p:sp>
        <p:nvSpPr>
          <p:cNvPr id="4" name="Text Placeholder 3"/>
          <p:cNvSpPr>
            <a:spLocks noGrp="1"/>
          </p:cNvSpPr>
          <p:nvPr>
            <p:ph type="body" sz="quarter" idx="10"/>
          </p:nvPr>
        </p:nvSpPr>
        <p:spPr>
          <a:xfrm>
            <a:off x="457200" y="776378"/>
            <a:ext cx="8229600" cy="1173192"/>
          </a:xfrm>
        </p:spPr>
        <p:txBody>
          <a:bodyPr>
            <a:normAutofit/>
          </a:bodyPr>
          <a:lstStyle/>
          <a:p>
            <a:pPr algn="ctr"/>
            <a:r>
              <a:rPr lang="en-US" sz="4000" dirty="0" smtClean="0">
                <a:solidFill>
                  <a:schemeClr val="tx2">
                    <a:lumMod val="60000"/>
                    <a:lumOff val="40000"/>
                  </a:schemeClr>
                </a:solidFill>
              </a:rPr>
              <a:t>It’s </a:t>
            </a:r>
            <a:r>
              <a:rPr lang="en-US" sz="4000" dirty="0">
                <a:solidFill>
                  <a:schemeClr val="tx2">
                    <a:lumMod val="60000"/>
                    <a:lumOff val="40000"/>
                  </a:schemeClr>
                </a:solidFill>
              </a:rPr>
              <a:t>all out there.  Go and get it.</a:t>
            </a:r>
          </a:p>
          <a:p>
            <a:endParaRPr lang="en-US" dirty="0">
              <a:solidFill>
                <a:schemeClr val="tx1"/>
              </a:solidFill>
            </a:endParaRPr>
          </a:p>
        </p:txBody>
      </p:sp>
      <p:pic>
        <p:nvPicPr>
          <p:cNvPr id="12" name="Picture 2" descr="C:\Users\eblinn\AppData\Local\Microsoft\Windows\INetCache\IE\E71KHIKW\safe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080" y="1886922"/>
            <a:ext cx="2293495" cy="227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16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323187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r>
              <a:rPr lang="en-US" dirty="0" smtClean="0"/>
              <a:t>Rate this </a:t>
            </a:r>
            <a:r>
              <a:rPr lang="en-US" smtClean="0"/>
              <a:t>session </a:t>
            </a:r>
            <a:r>
              <a:rPr lang="en-US" smtClean="0">
                <a:solidFill>
                  <a:srgbClr val="EC4D32"/>
                </a:solidFill>
              </a:rPr>
              <a:t>TWS-TE-1213 </a:t>
            </a:r>
            <a:r>
              <a:rPr lang="en-US" dirty="0" smtClean="0"/>
              <a:t>via the mobile app</a:t>
            </a:r>
          </a:p>
          <a:p>
            <a:r>
              <a:rPr lang="en-US" dirty="0" smtClean="0"/>
              <a:t>Visit the in.sight lab in the Expo</a:t>
            </a:r>
          </a:p>
          <a:p>
            <a:r>
              <a:rPr lang="en-US" dirty="0" smtClean="0"/>
              <a:t>Visit our sponsors and exhibitors in the Expo</a:t>
            </a:r>
          </a:p>
          <a:p>
            <a:r>
              <a:rPr lang="en-US" dirty="0"/>
              <a:t>Visit </a:t>
            </a:r>
            <a:r>
              <a:rPr lang="en-US" dirty="0">
                <a:hlinkClick r:id="rId2"/>
              </a:rPr>
              <a:t>learn.tmwsystems.com</a:t>
            </a:r>
            <a:r>
              <a:rPr lang="en-US" dirty="0"/>
              <a:t> to check out our training and documentation offerings</a:t>
            </a:r>
          </a:p>
        </p:txBody>
      </p:sp>
      <p:sp>
        <p:nvSpPr>
          <p:cNvPr id="2" name="Title 1"/>
          <p:cNvSpPr>
            <a:spLocks noGrp="1"/>
          </p:cNvSpPr>
          <p:nvPr>
            <p:ph type="title"/>
          </p:nvPr>
        </p:nvSpPr>
        <p:spPr/>
        <p:txBody>
          <a:bodyPr/>
          <a:lstStyle/>
          <a:p>
            <a:r>
              <a:rPr lang="en-US" dirty="0" smtClean="0"/>
              <a:t>Some Important Reminders</a:t>
            </a:r>
            <a:endParaRPr lang="en-US" dirty="0"/>
          </a:p>
        </p:txBody>
      </p:sp>
    </p:spTree>
    <p:extLst>
      <p:ext uri="{BB962C8B-B14F-4D97-AF65-F5344CB8AC3E}">
        <p14:creationId xmlns:p14="http://schemas.microsoft.com/office/powerpoint/2010/main" val="112369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solidFill>
                  <a:srgbClr val="00ACA8"/>
                </a:solidFill>
              </a:rPr>
              <a:t>Eric Blinn</a:t>
            </a:r>
            <a:br>
              <a:rPr lang="en-US" sz="2400" dirty="0" smtClean="0">
                <a:solidFill>
                  <a:srgbClr val="00ACA8"/>
                </a:solidFill>
              </a:rPr>
            </a:br>
            <a:r>
              <a:rPr lang="en-US" sz="2400" dirty="0" smtClean="0">
                <a:solidFill>
                  <a:srgbClr val="00ACA8"/>
                </a:solidFill>
              </a:rPr>
              <a:t>Database Services Manager, TMW Systems</a:t>
            </a:r>
          </a:p>
          <a:p>
            <a:r>
              <a:rPr lang="en-US" sz="2400" dirty="0" smtClean="0"/>
              <a:t>p:	440.721.2142</a:t>
            </a:r>
            <a:br>
              <a:rPr lang="en-US" sz="2400" dirty="0" smtClean="0"/>
            </a:br>
            <a:r>
              <a:rPr lang="en-US" sz="2400" dirty="0" smtClean="0"/>
              <a:t>e:	</a:t>
            </a:r>
            <a:r>
              <a:rPr lang="en-US" sz="2400" dirty="0" smtClean="0">
                <a:hlinkClick r:id="rId3"/>
              </a:rPr>
              <a:t>eblinn@tmwsystems.com</a:t>
            </a:r>
            <a:r>
              <a:rPr lang="en-US" sz="2400" dirty="0"/>
              <a:t/>
            </a:r>
            <a:br>
              <a:rPr lang="en-US" sz="2400" dirty="0"/>
            </a:br>
            <a:r>
              <a:rPr lang="en-US" sz="2400" dirty="0"/>
              <a:t>w:   ericblinn.com</a:t>
            </a:r>
            <a:br>
              <a:rPr lang="en-US" sz="2400" dirty="0"/>
            </a:br>
            <a:r>
              <a:rPr lang="en-US" sz="2400" dirty="0"/>
              <a:t>l:     </a:t>
            </a:r>
            <a:r>
              <a:rPr lang="en-US" sz="2400" dirty="0" smtClean="0"/>
              <a:t>linkedin.com/in/</a:t>
            </a:r>
            <a:r>
              <a:rPr lang="en-US" sz="2400" dirty="0" err="1" smtClean="0"/>
              <a:t>ericblinn</a:t>
            </a:r>
            <a:r>
              <a:rPr lang="en-US" sz="2400" dirty="0" smtClean="0"/>
              <a:t/>
            </a:r>
            <a:br>
              <a:rPr lang="en-US" sz="2400" dirty="0" smtClean="0"/>
            </a:br>
            <a:endParaRPr lang="en-US" sz="2400" dirty="0" smtClean="0"/>
          </a:p>
          <a:p>
            <a:endParaRPr lang="en-US" dirty="0"/>
          </a:p>
        </p:txBody>
      </p:sp>
      <p:sp>
        <p:nvSpPr>
          <p:cNvPr id="2" name="Title 1"/>
          <p:cNvSpPr>
            <a:spLocks noGrp="1"/>
          </p:cNvSpPr>
          <p:nvPr>
            <p:ph type="title"/>
          </p:nvPr>
        </p:nvSpPr>
        <p:spPr/>
        <p:txBody>
          <a:bodyPr/>
          <a:lstStyle/>
          <a:p>
            <a:r>
              <a:rPr lang="en-US" smtClean="0"/>
              <a:t>Thank you!</a:t>
            </a:r>
            <a:endParaRPr lang="en-US" dirty="0"/>
          </a:p>
        </p:txBody>
      </p:sp>
      <p:sp>
        <p:nvSpPr>
          <p:cNvPr id="23556" name="TextBox 3"/>
          <p:cNvSpPr txBox="1">
            <a:spLocks noChangeArrowheads="1"/>
          </p:cNvSpPr>
          <p:nvPr/>
        </p:nvSpPr>
        <p:spPr bwMode="auto">
          <a:xfrm>
            <a:off x="6172200" y="2343150"/>
            <a:ext cx="297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ctr" eaLnBrk="1" hangingPunct="1">
              <a:lnSpc>
                <a:spcPct val="85000"/>
              </a:lnSpc>
              <a:spcBef>
                <a:spcPts val="700"/>
              </a:spcBef>
              <a:buClr>
                <a:schemeClr val="accent1"/>
              </a:buClr>
            </a:pPr>
            <a:r>
              <a:rPr lang="en-US" sz="1400" dirty="0">
                <a:solidFill>
                  <a:schemeClr val="bg1"/>
                </a:solidFill>
              </a:rPr>
              <a:t>M O V I N G   Y O U   F O R W A R D</a:t>
            </a:r>
          </a:p>
        </p:txBody>
      </p:sp>
    </p:spTree>
    <p:extLst>
      <p:ext uri="{BB962C8B-B14F-4D97-AF65-F5344CB8AC3E}">
        <p14:creationId xmlns:p14="http://schemas.microsoft.com/office/powerpoint/2010/main" val="2358874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143000" y="1248570"/>
            <a:ext cx="6858000" cy="226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4000"/>
              </a:lnSpc>
              <a:spcAft>
                <a:spcPts val="800"/>
              </a:spcAft>
              <a:buClr>
                <a:srgbClr val="0D6CB6"/>
              </a:buClr>
              <a:buSzPct val="100000"/>
            </a:pPr>
            <a:r>
              <a:rPr lang="en-US" sz="1600" dirty="0">
                <a:solidFill>
                  <a:srgbClr val="00ACA8"/>
                </a:solidFill>
                <a:latin typeface="Calibri" panose="020F0502020204030204" pitchFamily="34" charset="0"/>
              </a:rPr>
              <a:t>© </a:t>
            </a:r>
            <a:r>
              <a:rPr lang="en-US" sz="1600" dirty="0" smtClean="0">
                <a:solidFill>
                  <a:srgbClr val="00ACA8"/>
                </a:solidFill>
                <a:latin typeface="Calibri" panose="020F0502020204030204" pitchFamily="34" charset="0"/>
              </a:rPr>
              <a:t>2017 </a:t>
            </a:r>
            <a:r>
              <a:rPr lang="en-US" sz="1600" dirty="0">
                <a:solidFill>
                  <a:srgbClr val="00ACA8"/>
                </a:solidFill>
                <a:latin typeface="Calibri" panose="020F0502020204030204" pitchFamily="34" charset="0"/>
              </a:rPr>
              <a:t>by </a:t>
            </a:r>
            <a:r>
              <a:rPr lang="en-US" sz="1600" dirty="0" smtClean="0">
                <a:solidFill>
                  <a:srgbClr val="00ACA8"/>
                </a:solidFill>
                <a:latin typeface="Calibri" panose="020F0502020204030204" pitchFamily="34" charset="0"/>
              </a:rPr>
              <a:t>PeopleNet and TMW </a:t>
            </a:r>
            <a:r>
              <a:rPr lang="en-US" sz="1600" dirty="0">
                <a:solidFill>
                  <a:srgbClr val="00ACA8"/>
                </a:solidFill>
                <a:latin typeface="Calibri" panose="020F0502020204030204" pitchFamily="34" charset="0"/>
              </a:rPr>
              <a:t>Systems Inc.  All rights reserved.</a:t>
            </a:r>
          </a:p>
          <a:p>
            <a:pPr>
              <a:lnSpc>
                <a:spcPct val="114000"/>
              </a:lnSpc>
              <a:spcAft>
                <a:spcPts val="800"/>
              </a:spcAft>
              <a:buClr>
                <a:srgbClr val="0D6CB6"/>
              </a:buClr>
              <a:buSzPct val="100000"/>
            </a:pPr>
            <a:r>
              <a:rPr lang="en-US" sz="1600" dirty="0">
                <a:solidFill>
                  <a:srgbClr val="00ACA8"/>
                </a:solidFill>
                <a:latin typeface="Calibri" panose="020F0502020204030204" pitchFamily="34" charset="0"/>
              </a:rPr>
              <a:t>This document may not be publicly disclosed or reproduced in any way to anyone without the express written consent of </a:t>
            </a:r>
            <a:r>
              <a:rPr lang="en-US" sz="1600" dirty="0" err="1" smtClean="0">
                <a:solidFill>
                  <a:srgbClr val="00ACA8"/>
                </a:solidFill>
                <a:latin typeface="Calibri" panose="020F0502020204030204" pitchFamily="34" charset="0"/>
              </a:rPr>
              <a:t>PeopleNet</a:t>
            </a:r>
            <a:r>
              <a:rPr lang="en-US" sz="1600" dirty="0" smtClean="0">
                <a:solidFill>
                  <a:srgbClr val="00ACA8"/>
                </a:solidFill>
                <a:latin typeface="Calibri" panose="020F0502020204030204" pitchFamily="34" charset="0"/>
              </a:rPr>
              <a:t> or TMW </a:t>
            </a:r>
            <a:r>
              <a:rPr lang="en-US" sz="1600" dirty="0">
                <a:solidFill>
                  <a:srgbClr val="00ACA8"/>
                </a:solidFill>
                <a:latin typeface="Calibri" panose="020F0502020204030204" pitchFamily="34" charset="0"/>
              </a:rPr>
              <a:t>Systems Inc.  </a:t>
            </a:r>
            <a:endParaRPr lang="en-US" sz="1600" dirty="0" smtClean="0">
              <a:solidFill>
                <a:srgbClr val="00ACA8"/>
              </a:solidFill>
              <a:latin typeface="Calibri" panose="020F0502020204030204" pitchFamily="34" charset="0"/>
            </a:endParaRPr>
          </a:p>
          <a:p>
            <a:pPr>
              <a:lnSpc>
                <a:spcPct val="114000"/>
              </a:lnSpc>
              <a:spcAft>
                <a:spcPts val="800"/>
              </a:spcAft>
              <a:buClr>
                <a:srgbClr val="0D6CB6"/>
              </a:buClr>
              <a:buSzPct val="100000"/>
            </a:pPr>
            <a:r>
              <a:rPr lang="en-US" sz="1600" dirty="0" smtClean="0">
                <a:solidFill>
                  <a:srgbClr val="00ACA8"/>
                </a:solidFill>
                <a:latin typeface="Calibri" panose="020F0502020204030204" pitchFamily="34" charset="0"/>
              </a:rPr>
              <a:t>No </a:t>
            </a:r>
            <a:r>
              <a:rPr lang="en-US" sz="1600" dirty="0">
                <a:solidFill>
                  <a:srgbClr val="00ACA8"/>
                </a:solidFill>
                <a:latin typeface="Calibri" panose="020F0502020204030204" pitchFamily="34" charset="0"/>
              </a:rPr>
              <a:t>copies may be made for any other reason, or to create derivative works or compilations with this documentation.  No one may republish, redistribute, or include the use of this work in support of or in conjunction with any service or service offerings.</a:t>
            </a:r>
          </a:p>
        </p:txBody>
      </p:sp>
    </p:spTree>
    <p:extLst>
      <p:ext uri="{BB962C8B-B14F-4D97-AF65-F5344CB8AC3E}">
        <p14:creationId xmlns:p14="http://schemas.microsoft.com/office/powerpoint/2010/main" val="421729897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bwMode="auto">
          <a:xfrm>
            <a:off x="1371600" y="1077517"/>
            <a:ext cx="6400800" cy="196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39725" indent="-339725" algn="l" rtl="0" eaLnBrk="0" fontAlgn="base" hangingPunct="0">
              <a:spcBef>
                <a:spcPts val="600"/>
              </a:spcBef>
              <a:spcAft>
                <a:spcPct val="0"/>
              </a:spcAft>
              <a:buClr>
                <a:schemeClr val="accent2"/>
              </a:buClr>
              <a:buSzPct val="100000"/>
              <a:buFont typeface="Webdings" pitchFamily="18" charset="2"/>
              <a:buChar char="4"/>
              <a:defRPr lang="en-US" sz="2000" kern="1200" dirty="0">
                <a:solidFill>
                  <a:schemeClr val="tx1"/>
                </a:solidFill>
                <a:latin typeface="Arial Narrow" pitchFamily="34" charset="0"/>
                <a:ea typeface="+mn-ea"/>
                <a:cs typeface="+mn-cs"/>
              </a:defRPr>
            </a:lvl1pPr>
            <a:lvl2pPr marL="574675" indent="-174625" algn="l" rtl="0" eaLnBrk="0" fontAlgn="base" hangingPunct="0">
              <a:spcBef>
                <a:spcPts val="600"/>
              </a:spcBef>
              <a:spcAft>
                <a:spcPct val="0"/>
              </a:spcAft>
              <a:buClr>
                <a:schemeClr val="accent2"/>
              </a:buClr>
              <a:buSzPct val="100000"/>
              <a:buFont typeface="Arial" charset="0"/>
              <a:buChar char="•"/>
              <a:defRPr lang="en-US" kern="1200" dirty="0">
                <a:solidFill>
                  <a:schemeClr val="tx1"/>
                </a:solidFill>
                <a:latin typeface="Arial Narrow" pitchFamily="34" charset="0"/>
                <a:ea typeface="+mn-ea"/>
                <a:cs typeface="+mn-cs"/>
              </a:defRPr>
            </a:lvl2pPr>
            <a:lvl3pPr marL="804863" indent="-228600" algn="l" rtl="0" eaLnBrk="0" fontAlgn="base" hangingPunct="0">
              <a:spcBef>
                <a:spcPts val="600"/>
              </a:spcBef>
              <a:spcAft>
                <a:spcPct val="0"/>
              </a:spcAft>
              <a:buClr>
                <a:schemeClr val="accent2"/>
              </a:buClr>
              <a:buSzPct val="100000"/>
              <a:buFont typeface="Webdings" pitchFamily="18" charset="2"/>
              <a:buChar char="4"/>
              <a:defRPr lang="en-US" sz="1600" kern="1200" dirty="0">
                <a:solidFill>
                  <a:schemeClr val="tx1"/>
                </a:solidFill>
                <a:latin typeface="Arial Narrow" pitchFamily="34" charset="0"/>
                <a:ea typeface="+mn-ea"/>
                <a:cs typeface="+mn-cs"/>
              </a:defRPr>
            </a:lvl3pPr>
            <a:lvl4pPr marL="1033463" indent="-176213" algn="l" rtl="0" eaLnBrk="0" fontAlgn="base" hangingPunct="0">
              <a:spcBef>
                <a:spcPts val="400"/>
              </a:spcBef>
              <a:spcAft>
                <a:spcPct val="0"/>
              </a:spcAft>
              <a:buClr>
                <a:schemeClr val="accent2"/>
              </a:buClr>
              <a:buSzPct val="100000"/>
              <a:buFont typeface="Arial" charset="0"/>
              <a:buChar char="•"/>
              <a:defRPr lang="en-US" sz="1600" kern="1200" dirty="0">
                <a:solidFill>
                  <a:schemeClr val="tx1"/>
                </a:solidFill>
                <a:latin typeface="Arial Narrow" pitchFamily="34" charset="0"/>
                <a:ea typeface="+mn-ea"/>
                <a:cs typeface="+mn-cs"/>
              </a:defRPr>
            </a:lvl4pPr>
            <a:lvl5pPr marL="1258888" indent="-233363" algn="l" rtl="0" eaLnBrk="0" fontAlgn="base" hangingPunct="0">
              <a:spcBef>
                <a:spcPts val="400"/>
              </a:spcBef>
              <a:spcAft>
                <a:spcPct val="0"/>
              </a:spcAft>
              <a:buClr>
                <a:schemeClr val="accent2"/>
              </a:buClr>
              <a:buSzPct val="100000"/>
              <a:buFont typeface="Webdings" pitchFamily="18" charset="2"/>
              <a:buChar char="4"/>
              <a:defRPr lang="en-US" sz="1400" kern="1200" dirty="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ebdings" pitchFamily="-16" charset="2"/>
              <a:buNone/>
              <a:defRPr/>
            </a:pPr>
            <a:r>
              <a:rPr lang="en-US" sz="2400" b="1" i="1" dirty="0" smtClean="0">
                <a:solidFill>
                  <a:srgbClr val="00ACA8"/>
                </a:solidFill>
                <a:latin typeface="Calibri" panose="020F0502020204030204" pitchFamily="34" charset="0"/>
              </a:rPr>
              <a:t>Safe Harbor Notice</a:t>
            </a:r>
          </a:p>
          <a:p>
            <a:pPr marL="0" indent="0">
              <a:buFont typeface="Webdings" pitchFamily="-16" charset="2"/>
              <a:buNone/>
              <a:defRPr/>
            </a:pPr>
            <a:r>
              <a:rPr lang="en-US" sz="1600" i="1" dirty="0" smtClean="0">
                <a:solidFill>
                  <a:srgbClr val="00ACA8"/>
                </a:solidFill>
                <a:latin typeface="Calibri" panose="020F0502020204030204" pitchFamily="34" charset="0"/>
              </a:rPr>
              <a:t>The information presented is for informational purposes only and should not be relied upon in making a purchasing decision. Trimble is under no legal obligation to deliver any future products, features or functions within any specified time frame, if at all. Release dates and content are subject to change at Trimble’s sole discretion. </a:t>
            </a:r>
            <a:endParaRPr lang="en-US" sz="1600" i="1" dirty="0">
              <a:solidFill>
                <a:srgbClr val="00ACA8"/>
              </a:solidFill>
              <a:latin typeface="Calibri" panose="020F0502020204030204" pitchFamily="34" charset="0"/>
            </a:endParaRPr>
          </a:p>
        </p:txBody>
      </p:sp>
    </p:spTree>
    <p:extLst>
      <p:ext uri="{BB962C8B-B14F-4D97-AF65-F5344CB8AC3E}">
        <p14:creationId xmlns:p14="http://schemas.microsoft.com/office/powerpoint/2010/main" val="104146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475118"/>
            <a:ext cx="8229600" cy="3119504"/>
          </a:xfrm>
        </p:spPr>
        <p:txBody>
          <a:bodyPr/>
          <a:lstStyle/>
          <a:p>
            <a:r>
              <a:rPr lang="en-US" dirty="0" smtClean="0"/>
              <a:t>Help!  I’m stuck right now!</a:t>
            </a:r>
          </a:p>
          <a:p>
            <a:endParaRPr lang="en-US" dirty="0" smtClean="0"/>
          </a:p>
          <a:p>
            <a:r>
              <a:rPr lang="en-US" dirty="0" smtClean="0"/>
              <a:t>Learning Opportunities</a:t>
            </a:r>
          </a:p>
          <a:p>
            <a:endParaRPr lang="en-US" dirty="0" smtClean="0"/>
          </a:p>
          <a:p>
            <a:r>
              <a:rPr lang="en-US" dirty="0" smtClean="0"/>
              <a:t>Training Opportunities</a:t>
            </a:r>
            <a:endParaRPr lang="en-US" dirty="0"/>
          </a:p>
        </p:txBody>
      </p:sp>
      <p:pic>
        <p:nvPicPr>
          <p:cNvPr id="10242" name="Picture 2" descr="C:\Users\eblinn\AppData\Local\Microsoft\Windows\INetCache\IE\E71KHIKW\safe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883" y="972522"/>
            <a:ext cx="3544708" cy="350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4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6106"/>
            <a:ext cx="8229600" cy="3169513"/>
          </a:xfrm>
        </p:spPr>
        <p:txBody>
          <a:bodyPr>
            <a:normAutofit/>
          </a:bodyPr>
          <a:lstStyle/>
          <a:p>
            <a:r>
              <a:rPr lang="en-US" dirty="0"/>
              <a:t>SQL skills are like a toolbox</a:t>
            </a:r>
          </a:p>
          <a:p>
            <a:endParaRPr lang="en-US" dirty="0" smtClean="0"/>
          </a:p>
          <a:p>
            <a:r>
              <a:rPr lang="en-US" dirty="0" smtClean="0"/>
              <a:t>Free things will be tagged (F)</a:t>
            </a:r>
          </a:p>
          <a:p>
            <a:endParaRPr lang="en-US" dirty="0" smtClean="0"/>
          </a:p>
          <a:p>
            <a:r>
              <a:rPr lang="en-US" dirty="0" smtClean="0"/>
              <a:t>Presentation materials are available online</a:t>
            </a:r>
          </a:p>
        </p:txBody>
      </p:sp>
      <p:sp>
        <p:nvSpPr>
          <p:cNvPr id="3" name="Title 2"/>
          <p:cNvSpPr>
            <a:spLocks noGrp="1"/>
          </p:cNvSpPr>
          <p:nvPr>
            <p:ph type="title"/>
          </p:nvPr>
        </p:nvSpPr>
        <p:spPr/>
        <p:txBody>
          <a:bodyPr/>
          <a:lstStyle/>
          <a:p>
            <a:r>
              <a:rPr lang="en-US" dirty="0" smtClean="0"/>
              <a:t>Notes</a:t>
            </a:r>
            <a:endParaRPr lang="en-US" dirty="0"/>
          </a:p>
        </p:txBody>
      </p:sp>
      <p:pic>
        <p:nvPicPr>
          <p:cNvPr id="8194" name="Picture 2" descr="https://s-media-cache-ak0.pinimg.com/originals/77/55/18/7755189fbbc3e56221bea29b2d1f39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930" y="379764"/>
            <a:ext cx="2016029" cy="134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2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091" y="1406106"/>
            <a:ext cx="8229600" cy="3169513"/>
          </a:xfrm>
        </p:spPr>
        <p:txBody>
          <a:bodyPr>
            <a:normAutofit/>
          </a:bodyPr>
          <a:lstStyle/>
          <a:p>
            <a:pPr marL="0" indent="0">
              <a:buNone/>
            </a:pPr>
            <a:r>
              <a:rPr lang="en-US" dirty="0" smtClean="0"/>
              <a:t>If </a:t>
            </a:r>
            <a:r>
              <a:rPr lang="en-US" dirty="0"/>
              <a:t>you are not willing to learn, no one can help you. If you are determined to learn, no one can stop you</a:t>
            </a:r>
            <a:r>
              <a:rPr lang="en-US" dirty="0" smtClean="0"/>
              <a:t>.</a:t>
            </a:r>
            <a:endParaRPr lang="en-US" dirty="0"/>
          </a:p>
          <a:p>
            <a:pPr marL="0" indent="0">
              <a:buNone/>
            </a:pPr>
            <a:r>
              <a:rPr lang="en-US" dirty="0"/>
              <a:t/>
            </a:r>
            <a:br>
              <a:rPr lang="en-US" dirty="0"/>
            </a:br>
            <a:r>
              <a:rPr lang="en-US" b="1" dirty="0" smtClean="0"/>
              <a:t>Zig </a:t>
            </a:r>
            <a:r>
              <a:rPr lang="en-US" b="1" dirty="0" err="1"/>
              <a:t>Ziglar</a:t>
            </a:r>
            <a:endParaRPr lang="en-US" dirty="0" smtClean="0"/>
          </a:p>
        </p:txBody>
      </p:sp>
    </p:spTree>
    <p:extLst>
      <p:ext uri="{BB962C8B-B14F-4D97-AF65-F5344CB8AC3E}">
        <p14:creationId xmlns:p14="http://schemas.microsoft.com/office/powerpoint/2010/main" val="2168557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Help!  I’m stuck right now!!</a:t>
            </a:r>
            <a:endParaRPr lang="en-US" dirty="0"/>
          </a:p>
        </p:txBody>
      </p:sp>
      <p:pic>
        <p:nvPicPr>
          <p:cNvPr id="1026" name="Picture 2" descr="C:\Users\eblinn\AppData\Local\Microsoft\Windows\INetCache\IE\HAIZM1RS\peanuts-aargh-baseb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16" y="731096"/>
            <a:ext cx="3048493" cy="381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57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Twitter (F)</a:t>
            </a:r>
          </a:p>
          <a:p>
            <a:pPr lvl="1"/>
            <a:r>
              <a:rPr lang="en-US" dirty="0" smtClean="0"/>
              <a:t>#</a:t>
            </a:r>
            <a:r>
              <a:rPr lang="en-US" dirty="0" err="1" smtClean="0"/>
              <a:t>sqlhelp</a:t>
            </a:r>
            <a:r>
              <a:rPr lang="en-US" dirty="0" smtClean="0"/>
              <a:t> tag has a broad following</a:t>
            </a:r>
          </a:p>
          <a:p>
            <a:r>
              <a:rPr lang="en-US" dirty="0" smtClean="0"/>
              <a:t>Slack (F)</a:t>
            </a:r>
          </a:p>
          <a:p>
            <a:pPr lvl="1"/>
            <a:r>
              <a:rPr lang="en-US" dirty="0" smtClean="0"/>
              <a:t>2,922 Members</a:t>
            </a:r>
          </a:p>
          <a:p>
            <a:pPr lvl="1"/>
            <a:r>
              <a:rPr lang="en-US" dirty="0" smtClean="0"/>
              <a:t>sqlcommunity.slack.com</a:t>
            </a:r>
          </a:p>
          <a:p>
            <a:r>
              <a:rPr lang="en-US" dirty="0" err="1" smtClean="0"/>
              <a:t>StackOverflow</a:t>
            </a:r>
            <a:r>
              <a:rPr lang="en-US" dirty="0" smtClean="0"/>
              <a:t> (F)</a:t>
            </a:r>
          </a:p>
          <a:p>
            <a:pPr lvl="1"/>
            <a:r>
              <a:rPr lang="en-US" dirty="0" smtClean="0"/>
              <a:t>Question/Answer format forum</a:t>
            </a:r>
            <a:endParaRPr lang="en-US" dirty="0"/>
          </a:p>
        </p:txBody>
      </p:sp>
      <p:sp>
        <p:nvSpPr>
          <p:cNvPr id="3" name="Title 2"/>
          <p:cNvSpPr>
            <a:spLocks noGrp="1"/>
          </p:cNvSpPr>
          <p:nvPr>
            <p:ph type="title"/>
          </p:nvPr>
        </p:nvSpPr>
        <p:spPr/>
        <p:txBody>
          <a:bodyPr/>
          <a:lstStyle/>
          <a:p>
            <a:r>
              <a:rPr lang="en-US" dirty="0" smtClean="0"/>
              <a:t>I need good advice and I need it now</a:t>
            </a:r>
            <a:endParaRPr lang="en-US" dirty="0"/>
          </a:p>
        </p:txBody>
      </p:sp>
      <p:pic>
        <p:nvPicPr>
          <p:cNvPr id="2050" name="Picture 2" descr="https://upload.wikimedia.org/wikipedia/en/thumb/9/9f/Twitter_bird_logo_2012.svg/1259px-Twitter_bird_logo_201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915" y="1110665"/>
            <a:ext cx="1174751" cy="95547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904" y="2066141"/>
            <a:ext cx="959589" cy="90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s://cdn.sstatic.net/Sites/stackoverflow/company/img/logos/so/so-logo.png?v=9c558ec15d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568" y="3436735"/>
            <a:ext cx="2566925" cy="61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79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SQLServerCentral</a:t>
            </a:r>
            <a:r>
              <a:rPr lang="en-US" dirty="0" smtClean="0"/>
              <a:t> (F)</a:t>
            </a:r>
          </a:p>
          <a:p>
            <a:pPr lvl="1"/>
            <a:r>
              <a:rPr lang="en-US" dirty="0" smtClean="0"/>
              <a:t>Smaller forum, but SQL Server specific</a:t>
            </a:r>
          </a:p>
          <a:p>
            <a:endParaRPr lang="en-US" dirty="0" smtClean="0"/>
          </a:p>
          <a:p>
            <a:r>
              <a:rPr lang="en-US" dirty="0" smtClean="0"/>
              <a:t>Professional Network (F)</a:t>
            </a:r>
          </a:p>
          <a:p>
            <a:endParaRPr lang="en-US" dirty="0" smtClean="0"/>
          </a:p>
          <a:p>
            <a:r>
              <a:rPr lang="en-US" dirty="0" smtClean="0"/>
              <a:t>TMW Professional Services</a:t>
            </a:r>
          </a:p>
          <a:p>
            <a:endParaRPr lang="en-US" dirty="0"/>
          </a:p>
        </p:txBody>
      </p:sp>
      <p:sp>
        <p:nvSpPr>
          <p:cNvPr id="3" name="Title 2"/>
          <p:cNvSpPr>
            <a:spLocks noGrp="1"/>
          </p:cNvSpPr>
          <p:nvPr>
            <p:ph type="title"/>
          </p:nvPr>
        </p:nvSpPr>
        <p:spPr/>
        <p:txBody>
          <a:bodyPr/>
          <a:lstStyle/>
          <a:p>
            <a:r>
              <a:rPr lang="en-US" dirty="0" smtClean="0"/>
              <a:t>More options!!</a:t>
            </a:r>
            <a:endParaRPr lang="en-US" dirty="0"/>
          </a:p>
        </p:txBody>
      </p:sp>
      <p:pic>
        <p:nvPicPr>
          <p:cNvPr id="3074" name="Picture 2" descr="http://www.sqlservercentral.com/Resources/Images/sqlservercentral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2337848"/>
            <a:ext cx="2238375"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77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6892</TotalTime>
  <Words>855</Words>
  <Application>Microsoft Office PowerPoint</Application>
  <PresentationFormat>On-screen Show (16:9)</PresentationFormat>
  <Paragraphs>167</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Throw Yourself a Life Preserver Resources for the New or Accidental DBA</vt:lpstr>
      <vt:lpstr>Eric Blinn | Data Services Manager</vt:lpstr>
      <vt:lpstr>PowerPoint Presentation</vt:lpstr>
      <vt:lpstr>PowerPoint Presentation</vt:lpstr>
      <vt:lpstr>Notes</vt:lpstr>
      <vt:lpstr>PowerPoint Presentation</vt:lpstr>
      <vt:lpstr>Help!  I’m stuck right now!!</vt:lpstr>
      <vt:lpstr>I need good advice and I need it now</vt:lpstr>
      <vt:lpstr>More options!!</vt:lpstr>
      <vt:lpstr>Learning Opportunities</vt:lpstr>
      <vt:lpstr>Self-Paced Learning</vt:lpstr>
      <vt:lpstr>Self-Paced Learning Continued…</vt:lpstr>
      <vt:lpstr>Training Opportunities</vt:lpstr>
      <vt:lpstr>Free Training</vt:lpstr>
      <vt:lpstr>Free Training</vt:lpstr>
      <vt:lpstr>PASS Virtual Groups, an incomplete list</vt:lpstr>
      <vt:lpstr>Free Training</vt:lpstr>
      <vt:lpstr>Not Free Training</vt:lpstr>
      <vt:lpstr>More Not Free Training</vt:lpstr>
      <vt:lpstr>PowerPoint Presentation</vt:lpstr>
      <vt:lpstr>Questions?</vt:lpstr>
      <vt:lpstr>Some Important Reminders</vt:lpstr>
      <vt:lpstr>Thank you!</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Becca Dietz</dc:creator>
  <cp:lastModifiedBy>Blinn, Eric</cp:lastModifiedBy>
  <cp:revision>57</cp:revision>
  <dcterms:created xsi:type="dcterms:W3CDTF">2017-04-19T14:15:56Z</dcterms:created>
  <dcterms:modified xsi:type="dcterms:W3CDTF">2017-08-14T21:41:57Z</dcterms:modified>
</cp:coreProperties>
</file>