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71" r:id="rId6"/>
    <p:sldId id="266" r:id="rId7"/>
    <p:sldId id="267" r:id="rId8"/>
    <p:sldId id="268" r:id="rId9"/>
    <p:sldId id="274" r:id="rId10"/>
    <p:sldId id="269" r:id="rId11"/>
    <p:sldId id="272" r:id="rId12"/>
    <p:sldId id="270" r:id="rId13"/>
    <p:sldId id="275" r:id="rId14"/>
    <p:sldId id="276" r:id="rId15"/>
    <p:sldId id="265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8" d="100"/>
          <a:sy n="88" d="100"/>
        </p:scale>
        <p:origin x="-229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AF382-DA98-4425-AA7E-9402B4900F16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D73E1-EA4F-4886-AF05-53CDF528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3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Mention</a:t>
            </a:r>
            <a:r>
              <a:rPr lang="en-US" altLang="en-US" baseline="0" dirty="0" smtClean="0">
                <a:latin typeface="Arial" charset="0"/>
              </a:rPr>
              <a:t> some of the extra functions that can be added to CONTAINS to make it act a little more like FREETEXT</a:t>
            </a:r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As</a:t>
            </a:r>
            <a:r>
              <a:rPr lang="en-US" altLang="en-US" baseline="0" dirty="0" smtClean="0">
                <a:latin typeface="Arial" charset="0"/>
              </a:rPr>
              <a:t> the FTI service is based on the windows file search, it is capable of searching certain blob files like </a:t>
            </a:r>
            <a:r>
              <a:rPr lang="en-US" altLang="en-US" baseline="0" dirty="0" smtClean="0">
                <a:latin typeface="Arial" charset="0"/>
              </a:rPr>
              <a:t>PDFs that are stored in a </a:t>
            </a:r>
            <a:r>
              <a:rPr lang="en-US" altLang="en-US" baseline="0" dirty="0" err="1" smtClean="0">
                <a:latin typeface="Arial" charset="0"/>
              </a:rPr>
              <a:t>FileTable</a:t>
            </a:r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to self:  Think of joke for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D73E1-EA4F-4886-AF05-53CDF5283A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2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Add installation screenshot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C73AFB-DDF5-41AA-BA6F-3C1C39C66F0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2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47"/>
            <a:ext cx="9143999" cy="6758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08" y="516685"/>
            <a:ext cx="8203153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08" y="1907341"/>
            <a:ext cx="7925349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197614"/>
            <a:ext cx="773079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50847" y="6197614"/>
            <a:ext cx="28956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SQLSaturday_Final_Web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17" y="5675582"/>
            <a:ext cx="1912930" cy="104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3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B21B-2ADA-A040-A652-A7305E1B99FE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73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54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580240" y="284174"/>
            <a:ext cx="8001000" cy="81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7065" y="1252539"/>
            <a:ext cx="8001000" cy="46148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9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578635" y="289985"/>
            <a:ext cx="8001000" cy="817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defRPr baseline="0">
                <a:solidFill>
                  <a:srgbClr val="6F989A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77065" y="1981200"/>
            <a:ext cx="8001000" cy="38862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/>
                <a:cs typeface="Calibri"/>
              </a:defRPr>
            </a:lvl1pPr>
            <a:lvl2pPr>
              <a:defRPr sz="2000">
                <a:solidFill>
                  <a:schemeClr val="tx1"/>
                </a:solidFill>
                <a:latin typeface="Calibri"/>
                <a:cs typeface="Calibri"/>
              </a:defRPr>
            </a:lvl2pPr>
            <a:lvl3pPr>
              <a:defRPr sz="1800">
                <a:solidFill>
                  <a:schemeClr val="tx1"/>
                </a:solidFill>
                <a:latin typeface="Calibri"/>
                <a:cs typeface="Calibri"/>
              </a:defRPr>
            </a:lvl3pPr>
            <a:lvl4pPr>
              <a:defRPr sz="1800">
                <a:solidFill>
                  <a:schemeClr val="tx1"/>
                </a:solidFill>
                <a:latin typeface="Calibri"/>
                <a:cs typeface="Calibri"/>
              </a:defRPr>
            </a:lvl4pPr>
            <a:lvl5pPr>
              <a:defRPr sz="1800">
                <a:solidFill>
                  <a:schemeClr val="tx1"/>
                </a:solidFill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copy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77065" y="1270002"/>
            <a:ext cx="8001000" cy="559300"/>
          </a:xfrm>
        </p:spPr>
        <p:txBody>
          <a:bodyPr anchor="ctr" anchorCtr="0"/>
          <a:lstStyle>
            <a:lvl1pPr marL="0" indent="0">
              <a:buNone/>
              <a:defRPr cap="none" baseline="0">
                <a:solidFill>
                  <a:srgbClr val="6F989A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Page subtitle – 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4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charset="2"/>
              <a:buChar char="§"/>
              <a:defRPr>
                <a:solidFill>
                  <a:schemeClr val="tx2"/>
                </a:solidFill>
              </a:defRPr>
            </a:lvl1pPr>
            <a:lvl2pPr marL="742950" indent="-285750">
              <a:buFont typeface="Wingdings" charset="2"/>
              <a:buChar char="§"/>
              <a:defRPr>
                <a:solidFill>
                  <a:srgbClr val="474947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4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9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98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22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53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8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9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728" y="6072791"/>
            <a:ext cx="9143995" cy="7951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260044" y="12203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SQLSaturday_Final_Web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337" y="5911456"/>
            <a:ext cx="1912930" cy="95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76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QL2TheSequel" TargetMode="External"/><Relationship Id="rId2" Type="http://schemas.openxmlformats.org/officeDocument/2006/relationships/hyperlink" Target="https://ericblinn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linkedin.com/in/ericblin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QL2TheSequel" TargetMode="External"/><Relationship Id="rId2" Type="http://schemas.openxmlformats.org/officeDocument/2006/relationships/hyperlink" Target="https://ericblin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nkedin.com/in/ericblin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08" y="597500"/>
            <a:ext cx="8203153" cy="1470025"/>
          </a:xfrm>
        </p:spPr>
        <p:txBody>
          <a:bodyPr/>
          <a:lstStyle/>
          <a:p>
            <a:r>
              <a:rPr lang="en-US" dirty="0" smtClean="0"/>
              <a:t>Full Text Indexing! or…..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08" y="2067525"/>
            <a:ext cx="7925349" cy="230853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that service I never turn 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843" y="5634334"/>
            <a:ext cx="214835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dirty="0" smtClean="0"/>
              <a:t>↑ </a:t>
            </a:r>
            <a:r>
              <a:rPr lang="en-US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Old School</a:t>
            </a:r>
            <a:endParaRPr lang="en-US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1" name="Picture 3" descr="C:\In.Sight\Roc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544" y="108858"/>
            <a:ext cx="1674359" cy="167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6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</a:t>
            </a:r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10</a:t>
            </a:fld>
            <a:r>
              <a:rPr lang="en-US" smtClean="0"/>
              <a:t>  |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is where we tell the FTI service that it needs to consider a new table and/or column.</a:t>
            </a:r>
          </a:p>
          <a:p>
            <a:pPr lvl="1"/>
            <a:r>
              <a:rPr lang="en-US" dirty="0" smtClean="0"/>
              <a:t>Options</a:t>
            </a:r>
          </a:p>
          <a:p>
            <a:pPr lvl="2"/>
            <a:r>
              <a:rPr lang="en-US" dirty="0" smtClean="0"/>
              <a:t>Build now or later?</a:t>
            </a:r>
          </a:p>
          <a:p>
            <a:pPr lvl="3"/>
            <a:r>
              <a:rPr lang="en-US" dirty="0" smtClean="0"/>
              <a:t>Build now will kick off the asynchronous catalog build immediately.  Alternately, the index can be defined, but not built.</a:t>
            </a:r>
          </a:p>
          <a:p>
            <a:pPr lvl="2"/>
            <a:r>
              <a:rPr lang="en-US" dirty="0" smtClean="0"/>
              <a:t>Continuous updates vs scheduled</a:t>
            </a:r>
          </a:p>
          <a:p>
            <a:pPr lvl="3"/>
            <a:r>
              <a:rPr lang="en-US" dirty="0" smtClean="0"/>
              <a:t>The index can be set to automatically update upon data changes or set to only be done manually, likely via an Agent job.</a:t>
            </a:r>
          </a:p>
          <a:p>
            <a:pPr lvl="1"/>
            <a:r>
              <a:rPr lang="en-US" dirty="0" smtClean="0"/>
              <a:t>The size of the table/columns along with the business requirements will dictate those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that in action!!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11</a:t>
            </a:fld>
            <a:r>
              <a:rPr lang="en-US" smtClean="0"/>
              <a:t>  |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197" y="2711750"/>
            <a:ext cx="3022222" cy="1193651"/>
          </a:xfrm>
          <a:prstGeom prst="rect">
            <a:avLst/>
          </a:prstGeom>
        </p:spPr>
      </p:pic>
      <p:pic>
        <p:nvPicPr>
          <p:cNvPr id="4099" name="Picture 3" descr="C:\In.Sight\mr peabod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278" y="1875064"/>
            <a:ext cx="20193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8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ready to use it?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12</a:t>
            </a:fld>
            <a:r>
              <a:rPr lang="en-US" smtClean="0"/>
              <a:t>  |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SQL Server provides a series of DMVs to monitor and manage the creation of the FTIs.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60" y="3428999"/>
            <a:ext cx="3022222" cy="1193651"/>
          </a:xfrm>
          <a:prstGeom prst="rect">
            <a:avLst/>
          </a:prstGeom>
        </p:spPr>
      </p:pic>
      <p:pic>
        <p:nvPicPr>
          <p:cNvPr id="5122" name="Picture 2" descr="C:\In.Sight\mr peabody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75" y="2526166"/>
            <a:ext cx="2238375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5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use it?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13</a:t>
            </a:fld>
            <a:r>
              <a:rPr lang="en-US" smtClean="0"/>
              <a:t>  |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Full text indexing introduces us to 4 new keywords.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60" y="4071256"/>
            <a:ext cx="3022222" cy="1193651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4910"/>
              </p:ext>
            </p:extLst>
          </p:nvPr>
        </p:nvGraphicFramePr>
        <p:xfrm>
          <a:off x="755939" y="2725057"/>
          <a:ext cx="714090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302"/>
                <a:gridCol w="2380302"/>
                <a:gridCol w="23803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Exact 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Fuzzy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Boolean (WHERE)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Table Valued (FROM)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CONTAINSTABLE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FREETEXTTABLE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8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Housekeeping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14</a:t>
            </a:fld>
            <a:r>
              <a:rPr lang="en-US" smtClean="0"/>
              <a:t>  |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catalogs are stored in the MDF and will affect the MDF size.</a:t>
            </a:r>
          </a:p>
          <a:p>
            <a:endParaRPr lang="en-US" dirty="0" smtClean="0"/>
          </a:p>
          <a:p>
            <a:r>
              <a:rPr lang="en-US" dirty="0" smtClean="0"/>
              <a:t>FTIs are part of any normal DB backup routine.</a:t>
            </a:r>
          </a:p>
          <a:p>
            <a:endParaRPr lang="en-US" dirty="0" smtClean="0"/>
          </a:p>
          <a:p>
            <a:r>
              <a:rPr lang="en-US" dirty="0" smtClean="0"/>
              <a:t>There are no special permission requirements for FTIs.</a:t>
            </a:r>
          </a:p>
          <a:p>
            <a:endParaRPr lang="en-US" dirty="0"/>
          </a:p>
          <a:p>
            <a:r>
              <a:rPr lang="en-US" dirty="0" smtClean="0"/>
              <a:t>You can (and should) reorganize a FTI, especially after a full build.</a:t>
            </a:r>
          </a:p>
          <a:p>
            <a:endParaRPr lang="en-US" dirty="0"/>
          </a:p>
          <a:p>
            <a:r>
              <a:rPr lang="en-US" dirty="0" smtClean="0"/>
              <a:t>Full text indexes can be made on File Tables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3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us next time for…</a:t>
            </a:r>
            <a:endParaRPr lang="en-US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kern="1200" cap="none" baseline="0">
                <a:solidFill>
                  <a:srgbClr val="FFFFFF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15</a:t>
            </a:fld>
            <a:r>
              <a:rPr lang="en-US" smtClean="0"/>
              <a:t>  |  </a:t>
            </a:r>
            <a:endParaRPr lang="en-US" dirty="0"/>
          </a:p>
        </p:txBody>
      </p:sp>
      <p:pic>
        <p:nvPicPr>
          <p:cNvPr id="1026" name="Picture 2" descr="C:\In.Sight\the e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87" y="1659965"/>
            <a:ext cx="49530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45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8635" y="1446841"/>
            <a:ext cx="6745565" cy="38779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/>
              <a:t>Thank you for coming!!</a:t>
            </a:r>
          </a:p>
          <a:p>
            <a:endParaRPr lang="en-US" sz="3000" dirty="0" smtClean="0"/>
          </a:p>
          <a:p>
            <a:r>
              <a:rPr lang="en-US" sz="3000" dirty="0" smtClean="0"/>
              <a:t>Please fill out an </a:t>
            </a:r>
            <a:r>
              <a:rPr lang="en-US" sz="3000" dirty="0" err="1" smtClean="0"/>
              <a:t>eval</a:t>
            </a:r>
            <a:r>
              <a:rPr lang="en-US" sz="3000" dirty="0" smtClean="0"/>
              <a:t> form</a:t>
            </a:r>
          </a:p>
          <a:p>
            <a:endParaRPr lang="en-US" sz="3000" dirty="0"/>
          </a:p>
          <a:p>
            <a:r>
              <a:rPr lang="en-US" sz="3200" dirty="0">
                <a:hlinkClick r:id="rId2"/>
              </a:rPr>
              <a:t>https://ericblinn.com</a:t>
            </a:r>
            <a:endParaRPr lang="en-US" sz="3200" dirty="0"/>
          </a:p>
          <a:p>
            <a:r>
              <a:rPr lang="en-US" sz="3200" dirty="0">
                <a:hlinkClick r:id="rId3"/>
              </a:rPr>
              <a:t>@SQL2TheSequel</a:t>
            </a:r>
            <a:endParaRPr lang="en-US" sz="3200" dirty="0"/>
          </a:p>
          <a:p>
            <a:r>
              <a:rPr lang="en-US" sz="3200" dirty="0">
                <a:hlinkClick r:id="rId4"/>
              </a:rPr>
              <a:t>https://www.linkedin.com/in/ericblinn</a:t>
            </a:r>
            <a:endParaRPr lang="en-US" sz="3200" dirty="0"/>
          </a:p>
          <a:p>
            <a:endParaRPr lang="en-US" sz="3000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kern="1200" cap="none" baseline="0">
                <a:solidFill>
                  <a:srgbClr val="FFFFFF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Wingdings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16</a:t>
            </a:fld>
            <a:r>
              <a:rPr lang="en-US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Eric Blinn</a:t>
            </a:r>
          </a:p>
          <a:p>
            <a:pPr lvl="1"/>
            <a:r>
              <a:rPr lang="en-US" dirty="0" smtClean="0"/>
              <a:t>Database Services Manager</a:t>
            </a:r>
          </a:p>
          <a:p>
            <a:pPr lvl="1"/>
            <a:r>
              <a:rPr lang="en-US" dirty="0" smtClean="0"/>
              <a:t>TMW Systems / Trimble</a:t>
            </a:r>
          </a:p>
          <a:p>
            <a:pPr lvl="1"/>
            <a:r>
              <a:rPr lang="en-US" dirty="0" smtClean="0"/>
              <a:t>Cleveland, Ohio</a:t>
            </a:r>
          </a:p>
          <a:p>
            <a:r>
              <a:rPr lang="en-US" dirty="0" smtClean="0"/>
              <a:t>SQL Server user since 2003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https://ericblinn.com</a:t>
            </a:r>
            <a:endParaRPr lang="en-US" dirty="0" smtClean="0"/>
          </a:p>
          <a:p>
            <a:r>
              <a:rPr lang="en-US" dirty="0">
                <a:hlinkClick r:id="rId3"/>
              </a:rPr>
              <a:t>@</a:t>
            </a:r>
            <a:r>
              <a:rPr lang="en-US" dirty="0" smtClean="0">
                <a:hlinkClick r:id="rId3"/>
              </a:rPr>
              <a:t>SQL2TheSequel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www.linkedin.com/in/ericblinn</a:t>
            </a:r>
            <a:endParaRPr lang="en-US" dirty="0" smtClean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2</a:t>
            </a:fld>
            <a:r>
              <a:rPr lang="en-US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3</a:t>
            </a:fld>
            <a:r>
              <a:rPr lang="en-US" dirty="0" smtClean="0"/>
              <a:t>  | 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55171" y="1545771"/>
            <a:ext cx="630282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kern="0" dirty="0" smtClean="0"/>
              <a:t>What is it?</a:t>
            </a:r>
            <a:endParaRPr lang="en-US" sz="3000" kern="0" dirty="0"/>
          </a:p>
          <a:p>
            <a:endParaRPr lang="en-US" sz="3000" kern="0" dirty="0"/>
          </a:p>
          <a:p>
            <a:r>
              <a:rPr lang="en-US" sz="3000" kern="0" dirty="0" smtClean="0"/>
              <a:t>How does it work?</a:t>
            </a:r>
          </a:p>
          <a:p>
            <a:endParaRPr lang="en-US" sz="3000" kern="0" dirty="0" smtClean="0"/>
          </a:p>
          <a:p>
            <a:r>
              <a:rPr lang="en-US" sz="3000" kern="0" dirty="0" smtClean="0"/>
              <a:t>How do you make a FTI?</a:t>
            </a:r>
          </a:p>
          <a:p>
            <a:endParaRPr lang="en-US" sz="3000" kern="0" dirty="0"/>
          </a:p>
          <a:p>
            <a:r>
              <a:rPr lang="en-US" sz="3000" kern="0" dirty="0" smtClean="0"/>
              <a:t>How do you call it?</a:t>
            </a:r>
            <a:endParaRPr lang="en-US" sz="3000" kern="0" dirty="0"/>
          </a:p>
          <a:p>
            <a:endParaRPr lang="en-US" sz="3000" kern="0" dirty="0"/>
          </a:p>
          <a:p>
            <a:r>
              <a:rPr lang="en-US" sz="3000" kern="0" dirty="0" smtClean="0"/>
              <a:t>General Housekeeping</a:t>
            </a:r>
            <a:endParaRPr lang="en-US" sz="3000" kern="0" dirty="0"/>
          </a:p>
        </p:txBody>
      </p:sp>
    </p:spTree>
    <p:extLst>
      <p:ext uri="{BB962C8B-B14F-4D97-AF65-F5344CB8AC3E}">
        <p14:creationId xmlns:p14="http://schemas.microsoft.com/office/powerpoint/2010/main" val="10612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Full text indexing is a companion service to SQL Server based on Windows file search algorithm</a:t>
            </a:r>
          </a:p>
          <a:p>
            <a:endParaRPr lang="en-US" dirty="0" smtClean="0"/>
          </a:p>
          <a:p>
            <a:r>
              <a:rPr lang="en-US" dirty="0" smtClean="0"/>
              <a:t>The service breaks text fields into individual words for faster searches</a:t>
            </a:r>
          </a:p>
          <a:p>
            <a:endParaRPr lang="en-US" dirty="0" smtClean="0"/>
          </a:p>
          <a:p>
            <a:r>
              <a:rPr lang="en-US" dirty="0" smtClean="0"/>
              <a:t>Been available in some form since SQL Server 2000</a:t>
            </a:r>
          </a:p>
          <a:p>
            <a:endParaRPr lang="en-US" dirty="0" smtClean="0"/>
          </a:p>
          <a:p>
            <a:r>
              <a:rPr lang="en-US" dirty="0" smtClean="0"/>
              <a:t>Starting in 2012 the service added delimiters and more powerful search abilities</a:t>
            </a: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4</a:t>
            </a:fld>
            <a:r>
              <a:rPr lang="en-US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Updates are asynchronous</a:t>
            </a:r>
          </a:p>
          <a:p>
            <a:endParaRPr lang="en-US" dirty="0" smtClean="0"/>
          </a:p>
          <a:p>
            <a:r>
              <a:rPr lang="en-US" dirty="0" smtClean="0"/>
              <a:t>Tables must have single column unique index</a:t>
            </a:r>
          </a:p>
          <a:p>
            <a:endParaRPr lang="en-US" dirty="0" smtClean="0"/>
          </a:p>
          <a:p>
            <a:r>
              <a:rPr lang="en-US" dirty="0" smtClean="0"/>
              <a:t>Full text indexing will help you find words or starts of words in text columns</a:t>
            </a:r>
          </a:p>
          <a:p>
            <a:endParaRPr lang="en-US" dirty="0" smtClean="0"/>
          </a:p>
          <a:p>
            <a:r>
              <a:rPr lang="en-US" dirty="0" smtClean="0"/>
              <a:t>Full text indexing will </a:t>
            </a:r>
            <a:r>
              <a:rPr lang="en-US" b="1" dirty="0" smtClean="0"/>
              <a:t>not</a:t>
            </a:r>
            <a:r>
              <a:rPr lang="en-US" b="1" dirty="0"/>
              <a:t> </a:t>
            </a:r>
            <a:r>
              <a:rPr lang="en-US" dirty="0" smtClean="0"/>
              <a:t>help you find </a:t>
            </a:r>
            <a:r>
              <a:rPr lang="en-US" b="1" i="1" dirty="0" smtClean="0"/>
              <a:t>parts</a:t>
            </a:r>
            <a:r>
              <a:rPr lang="en-US" dirty="0" smtClean="0"/>
              <a:t> of words.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5</a:t>
            </a:fld>
            <a:r>
              <a:rPr lang="en-US" smtClean="0"/>
              <a:t>  |  </a:t>
            </a:r>
            <a:endParaRPr lang="en-US" dirty="0"/>
          </a:p>
        </p:txBody>
      </p:sp>
      <p:pic>
        <p:nvPicPr>
          <p:cNvPr id="3074" name="Picture 2" descr="C:\In.Sight\borisAndNatash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355" y="528042"/>
            <a:ext cx="1931988" cy="144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38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Consider this sampling from a table of books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could we find all books that have the word “Mars” in the title?</a:t>
            </a:r>
          </a:p>
          <a:p>
            <a:r>
              <a:rPr lang="en-US" dirty="0" smtClean="0"/>
              <a:t>How could we find all books authored by Mr. Moose?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6</a:t>
            </a:fld>
            <a:r>
              <a:rPr lang="en-US" smtClean="0"/>
              <a:t>  | 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42606"/>
              </p:ext>
            </p:extLst>
          </p:nvPr>
        </p:nvGraphicFramePr>
        <p:xfrm>
          <a:off x="706329" y="1738993"/>
          <a:ext cx="79502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9849"/>
                <a:gridCol w="4484484"/>
                <a:gridCol w="2335867"/>
              </a:tblGrid>
              <a:tr h="333375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ID </a:t>
                      </a:r>
                      <a:r>
                        <a:rPr lang="en-US" sz="1800" dirty="0" smtClean="0"/>
                        <a:t>ᵖᵏ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Title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Author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Backups are overrated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Willie </a:t>
                      </a:r>
                      <a:r>
                        <a:rPr lang="en-US" sz="2000" u="none" strike="noStrike" dirty="0" err="1">
                          <a:effectLst/>
                        </a:rPr>
                        <a:t>Makit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SQL is from Mars, Azure is from Venus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Bullwinkle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Moose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The DBA on the Train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Rocky Squirrel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9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Full Text indexing service makes a table, called a catalog, where each word gets its own row.</a:t>
            </a:r>
          </a:p>
          <a:p>
            <a:endParaRPr lang="en-US" b="1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7</a:t>
            </a:fld>
            <a:r>
              <a:rPr lang="en-US" smtClean="0"/>
              <a:t>  |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43029"/>
              </p:ext>
            </p:extLst>
          </p:nvPr>
        </p:nvGraphicFramePr>
        <p:xfrm>
          <a:off x="2554554" y="2133600"/>
          <a:ext cx="40386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/>
                <a:gridCol w="553317"/>
                <a:gridCol w="767483"/>
                <a:gridCol w="1016000"/>
                <a:gridCol w="10541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Table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docid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Column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Word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Sequence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Backups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overrated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Author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Willie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Author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Makit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SQL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Azure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from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Title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Venus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Author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Bullwinkle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Books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Author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Moose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it up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8</a:t>
            </a:fld>
            <a:r>
              <a:rPr lang="en-US" smtClean="0"/>
              <a:t>  |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817" y="349488"/>
            <a:ext cx="492442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77" y="3045063"/>
            <a:ext cx="75247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939" y="1349829"/>
            <a:ext cx="1834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Install it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Start it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195388"/>
            <a:ext cx="15049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697275"/>
            <a:ext cx="6286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6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a FTI?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5/6/2017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Full Text Indexing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FD5303-69AD-2E4D-B18B-E5EED0F0A60B}" type="slidenum">
              <a:rPr lang="en-US" smtClean="0"/>
              <a:pPr/>
              <a:t>9</a:t>
            </a:fld>
            <a:r>
              <a:rPr lang="en-US" smtClean="0"/>
              <a:t>  |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 a candidate table</a:t>
            </a:r>
          </a:p>
          <a:p>
            <a:pPr lvl="1"/>
            <a:r>
              <a:rPr lang="en-US" dirty="0" smtClean="0"/>
              <a:t>Find a table with a single column unique index</a:t>
            </a:r>
          </a:p>
          <a:p>
            <a:pPr lvl="1"/>
            <a:r>
              <a:rPr lang="en-US" dirty="0" smtClean="0"/>
              <a:t>That table must also include at least text column such as [N]CHAR or [N]VARCHAR (MAX is ok) to be indexed</a:t>
            </a:r>
          </a:p>
          <a:p>
            <a:pPr lvl="1"/>
            <a:r>
              <a:rPr lang="en-US" dirty="0" smtClean="0"/>
              <a:t>From those candidate columns, choose a column or group of columns to be part of the Full Text Index</a:t>
            </a:r>
          </a:p>
          <a:p>
            <a:pPr lvl="1"/>
            <a:endParaRPr lang="en-US" dirty="0"/>
          </a:p>
          <a:p>
            <a:r>
              <a:rPr lang="en-US" dirty="0" smtClean="0"/>
              <a:t>Create a catalog</a:t>
            </a:r>
          </a:p>
          <a:p>
            <a:pPr lvl="1"/>
            <a:r>
              <a:rPr lang="en-US" dirty="0" smtClean="0"/>
              <a:t>The catalog is the “table” that will hold the words.</a:t>
            </a:r>
          </a:p>
          <a:p>
            <a:pPr lvl="1"/>
            <a:r>
              <a:rPr lang="en-US" dirty="0" smtClean="0"/>
              <a:t>Best practices suggest making one catalog per table</a:t>
            </a:r>
          </a:p>
        </p:txBody>
      </p:sp>
    </p:spTree>
    <p:extLst>
      <p:ext uri="{BB962C8B-B14F-4D97-AF65-F5344CB8AC3E}">
        <p14:creationId xmlns:p14="http://schemas.microsoft.com/office/powerpoint/2010/main" val="12860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74947"/>
      </a:dk2>
      <a:lt2>
        <a:srgbClr val="EEECE1"/>
      </a:lt2>
      <a:accent1>
        <a:srgbClr val="163764"/>
      </a:accent1>
      <a:accent2>
        <a:srgbClr val="75982F"/>
      </a:accent2>
      <a:accent3>
        <a:srgbClr val="16223C"/>
      </a:accent3>
      <a:accent4>
        <a:srgbClr val="B18126"/>
      </a:accent4>
      <a:accent5>
        <a:srgbClr val="00517C"/>
      </a:accent5>
      <a:accent6>
        <a:srgbClr val="F79646"/>
      </a:accent6>
      <a:hlink>
        <a:srgbClr val="75982F"/>
      </a:hlink>
      <a:folHlink>
        <a:srgbClr val="7598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848</Words>
  <Application>Microsoft Office PowerPoint</Application>
  <PresentationFormat>On-screen Show (4:3)</PresentationFormat>
  <Paragraphs>246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Full Text Indexing! or…..</vt:lpstr>
      <vt:lpstr>About Me</vt:lpstr>
      <vt:lpstr>Agenda</vt:lpstr>
      <vt:lpstr>What is it?</vt:lpstr>
      <vt:lpstr>Limitations</vt:lpstr>
      <vt:lpstr>How does it work?</vt:lpstr>
      <vt:lpstr>How does it work?</vt:lpstr>
      <vt:lpstr>Setting it up</vt:lpstr>
      <vt:lpstr>How do you make a FTI?</vt:lpstr>
      <vt:lpstr>Create the Index</vt:lpstr>
      <vt:lpstr>Let’s see that in action!!</vt:lpstr>
      <vt:lpstr>Are we ready to use it?</vt:lpstr>
      <vt:lpstr>How do you use it?</vt:lpstr>
      <vt:lpstr>General Housekeeping</vt:lpstr>
      <vt:lpstr>Join us next time for…</vt:lpstr>
      <vt:lpstr>Questions?</vt:lpstr>
    </vt:vector>
  </TitlesOfParts>
  <Company>Revealed Design,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Hamilton</dc:creator>
  <cp:lastModifiedBy>Blinn, Eric</cp:lastModifiedBy>
  <cp:revision>38</cp:revision>
  <dcterms:created xsi:type="dcterms:W3CDTF">2011-08-19T20:30:49Z</dcterms:created>
  <dcterms:modified xsi:type="dcterms:W3CDTF">2017-05-06T13:52:22Z</dcterms:modified>
</cp:coreProperties>
</file>